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31"/>
  </p:notesMasterIdLst>
  <p:sldIdLst>
    <p:sldId id="476" r:id="rId7"/>
    <p:sldId id="478" r:id="rId8"/>
    <p:sldId id="490" r:id="rId9"/>
    <p:sldId id="491" r:id="rId10"/>
    <p:sldId id="498" r:id="rId11"/>
    <p:sldId id="499" r:id="rId12"/>
    <p:sldId id="500" r:id="rId13"/>
    <p:sldId id="501" r:id="rId14"/>
    <p:sldId id="503" r:id="rId15"/>
    <p:sldId id="493" r:id="rId16"/>
    <p:sldId id="504" r:id="rId17"/>
    <p:sldId id="505" r:id="rId18"/>
    <p:sldId id="506" r:id="rId19"/>
    <p:sldId id="507" r:id="rId20"/>
    <p:sldId id="508" r:id="rId21"/>
    <p:sldId id="509" r:id="rId22"/>
    <p:sldId id="513" r:id="rId23"/>
    <p:sldId id="510" r:id="rId24"/>
    <p:sldId id="512" r:id="rId25"/>
    <p:sldId id="519" r:id="rId26"/>
    <p:sldId id="515" r:id="rId27"/>
    <p:sldId id="516" r:id="rId28"/>
    <p:sldId id="517" r:id="rId29"/>
    <p:sldId id="51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E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767" autoAdjust="0"/>
  </p:normalViewPr>
  <p:slideViewPr>
    <p:cSldViewPr snapToGrid="0">
      <p:cViewPr varScale="1">
        <p:scale>
          <a:sx n="65" d="100"/>
          <a:sy n="65" d="100"/>
        </p:scale>
        <p:origin x="-155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nijelamarkovic:Documents:documents:cat:anti%20catSMI4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Anti-cSmI41</a:t>
            </a:r>
          </a:p>
        </c:rich>
      </c:tx>
      <c:layout/>
      <c:overlay val="0"/>
    </c:title>
    <c:autoTitleDeleted val="0"/>
    <c:plotArea>
      <c:layout>
        <c:manualLayout>
          <c:layoutTarget val="inner"/>
          <c:xMode val="edge"/>
          <c:yMode val="edge"/>
          <c:x val="0.101623342280282"/>
          <c:y val="0.114540670991525"/>
          <c:w val="0.883383750427357"/>
          <c:h val="0.630327309042423"/>
        </c:manualLayout>
      </c:layout>
      <c:barChart>
        <c:barDir val="col"/>
        <c:grouping val="clustered"/>
        <c:varyColors val="0"/>
        <c:ser>
          <c:idx val="0"/>
          <c:order val="0"/>
          <c:tx>
            <c:strRef>
              <c:f>Sheet1!$A$40</c:f>
              <c:strCache>
                <c:ptCount val="1"/>
                <c:pt idx="0">
                  <c:v>Marigold</c:v>
                </c:pt>
              </c:strCache>
            </c:strRef>
          </c:tx>
          <c:spPr>
            <a:solidFill>
              <a:srgbClr val="3FEE32"/>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Sheet1!$B$40:$M$40</c:f>
              <c:numCache>
                <c:formatCode>General</c:formatCode>
                <c:ptCount val="12"/>
                <c:pt idx="0">
                  <c:v>1056.81</c:v>
                </c:pt>
                <c:pt idx="1">
                  <c:v>946.5925</c:v>
                </c:pt>
                <c:pt idx="2">
                  <c:v>861.2875</c:v>
                </c:pt>
                <c:pt idx="3">
                  <c:v>999.3344999999997</c:v>
                </c:pt>
                <c:pt idx="4">
                  <c:v>1178.6345</c:v>
                </c:pt>
                <c:pt idx="5">
                  <c:v>1604.0285</c:v>
                </c:pt>
                <c:pt idx="6">
                  <c:v>1666.4935</c:v>
                </c:pt>
                <c:pt idx="7">
                  <c:v>4272.610500000001</c:v>
                </c:pt>
                <c:pt idx="8">
                  <c:v>12956.2355</c:v>
                </c:pt>
                <c:pt idx="9">
                  <c:v>17338.759</c:v>
                </c:pt>
                <c:pt idx="10">
                  <c:v>18036.95500000001</c:v>
                </c:pt>
                <c:pt idx="11">
                  <c:v>16855.8835</c:v>
                </c:pt>
              </c:numCache>
            </c:numRef>
          </c:val>
          <c:extLst xmlns:c16r2="http://schemas.microsoft.com/office/drawing/2015/06/chart">
            <c:ext xmlns:c16="http://schemas.microsoft.com/office/drawing/2014/chart" uri="{C3380CC4-5D6E-409C-BE32-E72D297353CC}">
              <c16:uniqueId val="{00000000-2554-4A67-88B7-39C26F6EAE56}"/>
            </c:ext>
          </c:extLst>
        </c:ser>
        <c:ser>
          <c:idx val="1"/>
          <c:order val="1"/>
          <c:tx>
            <c:strRef>
              <c:f>Sheet1!$A$41</c:f>
              <c:strCache>
                <c:ptCount val="1"/>
                <c:pt idx="0">
                  <c:v>Saba</c:v>
                </c:pt>
              </c:strCache>
            </c:strRef>
          </c:tx>
          <c:spPr>
            <a:solidFill>
              <a:srgbClr val="3FEE32"/>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Sheet1!$B$41:$M$41</c:f>
              <c:numCache>
                <c:formatCode>General</c:formatCode>
                <c:ptCount val="12"/>
                <c:pt idx="0">
                  <c:v>2188.096</c:v>
                </c:pt>
                <c:pt idx="1">
                  <c:v>1774.3745</c:v>
                </c:pt>
                <c:pt idx="2">
                  <c:v>1579.77</c:v>
                </c:pt>
                <c:pt idx="3">
                  <c:v>1463.882</c:v>
                </c:pt>
                <c:pt idx="4">
                  <c:v>1543.579</c:v>
                </c:pt>
                <c:pt idx="5">
                  <c:v>2197.885500000001</c:v>
                </c:pt>
                <c:pt idx="6">
                  <c:v>1938.5915</c:v>
                </c:pt>
                <c:pt idx="7">
                  <c:v>2136.307</c:v>
                </c:pt>
                <c:pt idx="8">
                  <c:v>12416.016</c:v>
                </c:pt>
                <c:pt idx="9">
                  <c:v>14650.494</c:v>
                </c:pt>
                <c:pt idx="10">
                  <c:v>16831.78850000001</c:v>
                </c:pt>
                <c:pt idx="11">
                  <c:v>18228.4305</c:v>
                </c:pt>
              </c:numCache>
            </c:numRef>
          </c:val>
          <c:extLst xmlns:c16r2="http://schemas.microsoft.com/office/drawing/2015/06/chart">
            <c:ext xmlns:c16="http://schemas.microsoft.com/office/drawing/2014/chart" uri="{C3380CC4-5D6E-409C-BE32-E72D297353CC}">
              <c16:uniqueId val="{00000001-2554-4A67-88B7-39C26F6EAE56}"/>
            </c:ext>
          </c:extLst>
        </c:ser>
        <c:ser>
          <c:idx val="2"/>
          <c:order val="2"/>
          <c:tx>
            <c:strRef>
              <c:f>Sheet1!$A$42</c:f>
              <c:strCache>
                <c:ptCount val="1"/>
                <c:pt idx="0">
                  <c:v>Tabago</c:v>
                </c:pt>
              </c:strCache>
            </c:strRef>
          </c:tx>
          <c:spPr>
            <a:solidFill>
              <a:srgbClr val="3FEE32"/>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Sheet1!$B$42:$M$42</c:f>
              <c:numCache>
                <c:formatCode>General</c:formatCode>
                <c:ptCount val="12"/>
                <c:pt idx="0">
                  <c:v>1411.8945</c:v>
                </c:pt>
                <c:pt idx="1">
                  <c:v>1033.0975</c:v>
                </c:pt>
                <c:pt idx="2">
                  <c:v>1110.1775</c:v>
                </c:pt>
                <c:pt idx="3">
                  <c:v>990.7710000000001</c:v>
                </c:pt>
                <c:pt idx="4">
                  <c:v>1109.9745</c:v>
                </c:pt>
                <c:pt idx="5">
                  <c:v>1623.383</c:v>
                </c:pt>
                <c:pt idx="6">
                  <c:v>1557.603</c:v>
                </c:pt>
                <c:pt idx="7">
                  <c:v>1619.7625</c:v>
                </c:pt>
                <c:pt idx="8">
                  <c:v>1747.542</c:v>
                </c:pt>
                <c:pt idx="9">
                  <c:v>2143.954</c:v>
                </c:pt>
                <c:pt idx="10">
                  <c:v>8374.942500000002</c:v>
                </c:pt>
                <c:pt idx="11">
                  <c:v>18025.709</c:v>
                </c:pt>
              </c:numCache>
            </c:numRef>
          </c:val>
          <c:extLst xmlns:c16r2="http://schemas.microsoft.com/office/drawing/2015/06/chart">
            <c:ext xmlns:c16="http://schemas.microsoft.com/office/drawing/2014/chart" uri="{C3380CC4-5D6E-409C-BE32-E72D297353CC}">
              <c16:uniqueId val="{00000002-2554-4A67-88B7-39C26F6EAE56}"/>
            </c:ext>
          </c:extLst>
        </c:ser>
        <c:ser>
          <c:idx val="3"/>
          <c:order val="3"/>
          <c:tx>
            <c:strRef>
              <c:f>Sheet1!$A$43</c:f>
              <c:strCache>
                <c:ptCount val="1"/>
                <c:pt idx="0">
                  <c:v>Pattie</c:v>
                </c:pt>
              </c:strCache>
            </c:strRef>
          </c:tx>
          <c:spPr>
            <a:solidFill>
              <a:srgbClr val="FF0000"/>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Sheet1!$B$43:$M$43</c:f>
              <c:numCache>
                <c:formatCode>General</c:formatCode>
                <c:ptCount val="12"/>
                <c:pt idx="0">
                  <c:v>3863.596</c:v>
                </c:pt>
                <c:pt idx="9">
                  <c:v>3705.662</c:v>
                </c:pt>
                <c:pt idx="10">
                  <c:v>3938.657500000001</c:v>
                </c:pt>
              </c:numCache>
            </c:numRef>
          </c:val>
          <c:extLst xmlns:c16r2="http://schemas.microsoft.com/office/drawing/2015/06/chart">
            <c:ext xmlns:c16="http://schemas.microsoft.com/office/drawing/2014/chart" uri="{C3380CC4-5D6E-409C-BE32-E72D297353CC}">
              <c16:uniqueId val="{00000003-2554-4A67-88B7-39C26F6EAE56}"/>
            </c:ext>
          </c:extLst>
        </c:ser>
        <c:ser>
          <c:idx val="4"/>
          <c:order val="4"/>
          <c:tx>
            <c:strRef>
              <c:f>Sheet1!$A$44</c:f>
              <c:strCache>
                <c:ptCount val="1"/>
                <c:pt idx="0">
                  <c:v>Patsy</c:v>
                </c:pt>
              </c:strCache>
            </c:strRef>
          </c:tx>
          <c:spPr>
            <a:solidFill>
              <a:srgbClr val="FF0000"/>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Sheet1!$B$44:$M$44</c:f>
              <c:numCache>
                <c:formatCode>General</c:formatCode>
                <c:ptCount val="12"/>
                <c:pt idx="0">
                  <c:v>3758.009</c:v>
                </c:pt>
                <c:pt idx="9">
                  <c:v>3301.399000000001</c:v>
                </c:pt>
                <c:pt idx="10">
                  <c:v>3303.809500000001</c:v>
                </c:pt>
              </c:numCache>
            </c:numRef>
          </c:val>
          <c:extLst xmlns:c16r2="http://schemas.microsoft.com/office/drawing/2015/06/chart">
            <c:ext xmlns:c16="http://schemas.microsoft.com/office/drawing/2014/chart" uri="{C3380CC4-5D6E-409C-BE32-E72D297353CC}">
              <c16:uniqueId val="{00000004-2554-4A67-88B7-39C26F6EAE56}"/>
            </c:ext>
          </c:extLst>
        </c:ser>
        <c:ser>
          <c:idx val="5"/>
          <c:order val="5"/>
          <c:tx>
            <c:strRef>
              <c:f>Sheet1!$A$45</c:f>
              <c:strCache>
                <c:ptCount val="1"/>
                <c:pt idx="0">
                  <c:v>Paula</c:v>
                </c:pt>
              </c:strCache>
            </c:strRef>
          </c:tx>
          <c:spPr>
            <a:solidFill>
              <a:srgbClr val="FF0000"/>
            </a:solidFill>
            <a:ln>
              <a:solidFill>
                <a:schemeClr val="tx1"/>
              </a:solidFill>
            </a:ln>
          </c:spPr>
          <c:invertIfNegative val="0"/>
          <c:cat>
            <c:strRef>
              <c:f>Sheet1!$B$39:$M$39</c:f>
              <c:strCache>
                <c:ptCount val="12"/>
                <c:pt idx="0">
                  <c:v>0 day</c:v>
                </c:pt>
                <c:pt idx="1">
                  <c:v>1 day</c:v>
                </c:pt>
                <c:pt idx="2">
                  <c:v>2 day</c:v>
                </c:pt>
                <c:pt idx="3">
                  <c:v>3 day</c:v>
                </c:pt>
                <c:pt idx="4">
                  <c:v>4 day</c:v>
                </c:pt>
                <c:pt idx="5">
                  <c:v>5 day </c:v>
                </c:pt>
                <c:pt idx="6">
                  <c:v>7 day</c:v>
                </c:pt>
                <c:pt idx="7">
                  <c:v>14 day</c:v>
                </c:pt>
                <c:pt idx="8">
                  <c:v>21 day</c:v>
                </c:pt>
                <c:pt idx="9">
                  <c:v>28 day</c:v>
                </c:pt>
                <c:pt idx="10">
                  <c:v>60 day</c:v>
                </c:pt>
                <c:pt idx="11">
                  <c:v>90 day</c:v>
                </c:pt>
              </c:strCache>
            </c:strRef>
          </c:cat>
          <c:val>
            <c:numRef>
              <c:f>Sheet1!$B$45:$M$45</c:f>
              <c:numCache>
                <c:formatCode>General</c:formatCode>
                <c:ptCount val="12"/>
                <c:pt idx="0">
                  <c:v>3886.398499999999</c:v>
                </c:pt>
                <c:pt idx="9">
                  <c:v>3345.2745</c:v>
                </c:pt>
                <c:pt idx="10">
                  <c:v>3313.0825</c:v>
                </c:pt>
              </c:numCache>
            </c:numRef>
          </c:val>
          <c:extLst xmlns:c16r2="http://schemas.microsoft.com/office/drawing/2015/06/chart">
            <c:ext xmlns:c16="http://schemas.microsoft.com/office/drawing/2014/chart" uri="{C3380CC4-5D6E-409C-BE32-E72D297353CC}">
              <c16:uniqueId val="{00000005-2554-4A67-88B7-39C26F6EAE56}"/>
            </c:ext>
          </c:extLst>
        </c:ser>
        <c:dLbls>
          <c:showLegendKey val="0"/>
          <c:showVal val="0"/>
          <c:showCatName val="0"/>
          <c:showSerName val="0"/>
          <c:showPercent val="0"/>
          <c:showBubbleSize val="0"/>
        </c:dLbls>
        <c:gapWidth val="150"/>
        <c:axId val="-2130841128"/>
        <c:axId val="-2033835560"/>
      </c:barChart>
      <c:catAx>
        <c:axId val="-2130841128"/>
        <c:scaling>
          <c:orientation val="minMax"/>
        </c:scaling>
        <c:delete val="0"/>
        <c:axPos val="b"/>
        <c:numFmt formatCode="General" sourceLinked="0"/>
        <c:majorTickMark val="none"/>
        <c:minorTickMark val="none"/>
        <c:tickLblPos val="nextTo"/>
        <c:crossAx val="-2033835560"/>
        <c:crosses val="autoZero"/>
        <c:auto val="1"/>
        <c:lblAlgn val="ctr"/>
        <c:lblOffset val="100"/>
        <c:noMultiLvlLbl val="0"/>
      </c:catAx>
      <c:valAx>
        <c:axId val="-2033835560"/>
        <c:scaling>
          <c:orientation val="minMax"/>
        </c:scaling>
        <c:delete val="0"/>
        <c:axPos val="l"/>
        <c:majorGridlines/>
        <c:title>
          <c:tx>
            <c:rich>
              <a:bodyPr/>
              <a:lstStyle/>
              <a:p>
                <a:pPr>
                  <a:defRPr/>
                </a:pPr>
                <a:r>
                  <a:rPr lang="en-US"/>
                  <a:t>Fl. units</a:t>
                </a:r>
              </a:p>
            </c:rich>
          </c:tx>
          <c:layout/>
          <c:overlay val="0"/>
        </c:title>
        <c:numFmt formatCode="General" sourceLinked="1"/>
        <c:majorTickMark val="none"/>
        <c:minorTickMark val="none"/>
        <c:tickLblPos val="nextTo"/>
        <c:crossAx val="-213084112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6FF3E-1B71-4B59-A96C-6631239FE59D}" type="datetimeFigureOut">
              <a:rPr lang="en-US" smtClean="0"/>
              <a:pPr/>
              <a:t>7/21/18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99A95-8C60-4AAE-80D9-6F797277C696}" type="slidenum">
              <a:rPr lang="en-US" smtClean="0"/>
              <a:pPr/>
              <a:t>‹#›</a:t>
            </a:fld>
            <a:endParaRPr lang="en-US"/>
          </a:p>
        </p:txBody>
      </p:sp>
    </p:spTree>
    <p:extLst>
      <p:ext uri="{BB962C8B-B14F-4D97-AF65-F5344CB8AC3E}">
        <p14:creationId xmlns:p14="http://schemas.microsoft.com/office/powerpoint/2010/main" val="203433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http://www.nature.com/scibx/journal/v1/n28/fig_tab/scibx.2008.669_F1.html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8052B-B2D3-4C13-B3D2-51C1BB7FD5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73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http://www.discoverymedicine.com/Elisa-Masat/2013/06/27/humoral-immunity-to-aav-vectors-in-gene-therapy-challenges-and-potential-solutions/</a:t>
            </a:r>
          </a:p>
        </p:txBody>
      </p:sp>
      <p:sp>
        <p:nvSpPr>
          <p:cNvPr id="4" name="Slide Number Placeholder 3"/>
          <p:cNvSpPr>
            <a:spLocks noGrp="1"/>
          </p:cNvSpPr>
          <p:nvPr>
            <p:ph type="sldNum" sz="quarter" idx="10"/>
          </p:nvPr>
        </p:nvSpPr>
        <p:spPr/>
        <p:txBody>
          <a:bodyPr/>
          <a:lstStyle/>
          <a:p>
            <a:fld id="{58F8052B-B2D3-4C13-B3D2-51C1BB7FD584}" type="slidenum">
              <a:rPr lang="en-US" smtClean="0"/>
              <a:pPr/>
              <a:t>22</a:t>
            </a:fld>
            <a:endParaRPr lang="en-US"/>
          </a:p>
        </p:txBody>
      </p:sp>
    </p:spTree>
    <p:extLst>
      <p:ext uri="{BB962C8B-B14F-4D97-AF65-F5344CB8AC3E}">
        <p14:creationId xmlns:p14="http://schemas.microsoft.com/office/powerpoint/2010/main" val="141696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http://www.discoverymedicine.com/Elisa-Masat/2013/06/27/humoral-immunity-to-aav-vectors-in-gene-therapy-challenges-and-potential-solutions/</a:t>
            </a:r>
          </a:p>
        </p:txBody>
      </p:sp>
      <p:sp>
        <p:nvSpPr>
          <p:cNvPr id="4" name="Slide Number Placeholder 3"/>
          <p:cNvSpPr>
            <a:spLocks noGrp="1"/>
          </p:cNvSpPr>
          <p:nvPr>
            <p:ph type="sldNum" sz="quarter" idx="10"/>
          </p:nvPr>
        </p:nvSpPr>
        <p:spPr/>
        <p:txBody>
          <a:bodyPr/>
          <a:lstStyle/>
          <a:p>
            <a:fld id="{58F8052B-B2D3-4C13-B3D2-51C1BB7FD584}" type="slidenum">
              <a:rPr lang="en-US" smtClean="0"/>
              <a:pPr/>
              <a:t>23</a:t>
            </a:fld>
            <a:endParaRPr lang="en-US"/>
          </a:p>
        </p:txBody>
      </p:sp>
    </p:spTree>
    <p:extLst>
      <p:ext uri="{BB962C8B-B14F-4D97-AF65-F5344CB8AC3E}">
        <p14:creationId xmlns:p14="http://schemas.microsoft.com/office/powerpoint/2010/main" val="121108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AAV has become increasingly common as a vector for use in</a:t>
            </a:r>
          </a:p>
          <a:p>
            <a:r>
              <a:rPr lang="en-US" sz="1200" b="0" i="0" u="none" strike="noStrike" kern="1200" baseline="0" dirty="0">
                <a:solidFill>
                  <a:schemeClr val="tx1"/>
                </a:solidFill>
                <a:latin typeface="+mn-lt"/>
                <a:ea typeface="+mn-ea"/>
                <a:cs typeface="+mn-cs"/>
              </a:rPr>
              <a:t>human clinical trials (</a:t>
            </a:r>
            <a:r>
              <a:rPr lang="en-US" sz="1200" b="0" i="0" u="none" strike="noStrike" kern="1200" baseline="0" dirty="0" err="1">
                <a:solidFill>
                  <a:schemeClr val="tx1"/>
                </a:solidFill>
                <a:latin typeface="+mn-lt"/>
                <a:ea typeface="+mn-ea"/>
                <a:cs typeface="+mn-cs"/>
              </a:rPr>
              <a:t>Parkinsons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alzheimers</a:t>
            </a:r>
            <a:r>
              <a:rPr lang="en-US" sz="1200" b="0" i="0" u="none" strike="noStrike" kern="1200" baseline="0" dirty="0">
                <a:solidFill>
                  <a:schemeClr val="tx1"/>
                </a:solidFill>
                <a:latin typeface="+mn-lt"/>
                <a:ea typeface="+mn-ea"/>
                <a:cs typeface="+mn-cs"/>
              </a:rPr>
              <a:t>, cystic fibrosis, rheumatoid arthritis). First, almost all other viral vectors lead to an initial burst of transgene expression that commonly disappears after a relatively short time, measured in weeks. AAV transgene expression, on the other hand, frequently persists for years or the life time of the animal</a:t>
            </a:r>
            <a:endParaRPr lang="en-US" dirty="0"/>
          </a:p>
        </p:txBody>
      </p:sp>
      <p:sp>
        <p:nvSpPr>
          <p:cNvPr id="4" name="Slide Number Placeholder 3"/>
          <p:cNvSpPr>
            <a:spLocks noGrp="1"/>
          </p:cNvSpPr>
          <p:nvPr>
            <p:ph type="sldNum" sz="quarter" idx="10"/>
          </p:nvPr>
        </p:nvSpPr>
        <p:spPr/>
        <p:txBody>
          <a:bodyPr/>
          <a:lstStyle/>
          <a:p>
            <a:fld id="{58F8052B-B2D3-4C13-B3D2-51C1BB7FD584}" type="slidenum">
              <a:rPr lang="en-US" smtClean="0"/>
              <a:pPr/>
              <a:t>24</a:t>
            </a:fld>
            <a:endParaRPr lang="en-US"/>
          </a:p>
        </p:txBody>
      </p:sp>
    </p:spTree>
    <p:extLst>
      <p:ext uri="{BB962C8B-B14F-4D97-AF65-F5344CB8AC3E}">
        <p14:creationId xmlns:p14="http://schemas.microsoft.com/office/powerpoint/2010/main" val="173847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mass spectrometry to determine the protein sequence of the anti-GnRH monoclonal antibody SMI41. Gene synthesized heavy and light chains were shown to produce a </a:t>
            </a:r>
            <a:r>
              <a:rPr lang="en-US" dirty="0" err="1"/>
              <a:t>highaffinity</a:t>
            </a:r>
            <a:r>
              <a:rPr lang="en-US" dirty="0"/>
              <a:t> anti-GnRH antibody and were introduced into an AAV2/8 vector [4], generating AAVSMI41. Viral particles were administered to mice at several doses through injection of the gastrocnemius muscle </a:t>
            </a:r>
          </a:p>
          <a:p>
            <a:endParaRPr lang="en-US" dirty="0"/>
          </a:p>
          <a:p>
            <a:r>
              <a:rPr lang="en-US" dirty="0"/>
              <a:t>A) SMI41 titers in females are plotted over time. Red line segments indicate four-week intervals during which a female became pregnant; black line segments indicate intervals during which no pregnancies occurred. Individuals are labeled as in Table S1. Vertical dashed lines indicate points at which AAV-SMI41 females were introduced to new breeding partners. The number of females maintained with either the fi </a:t>
            </a:r>
            <a:r>
              <a:rPr lang="en-US" dirty="0" err="1"/>
              <a:t>rst</a:t>
            </a:r>
            <a:r>
              <a:rPr lang="en-US" dirty="0"/>
              <a:t> male mating partner (1st mate, green regions), or a second mating partner (2nd, purple rectangles), is indicated. Asterisks identify females who died. Note that some infertile females were euthanized for histology at weeks 32 and 40 (Supplemental Experimental Procedures). (B) SMI41 titers in males, characterized as in (A), but with female mating partners. </a:t>
            </a:r>
          </a:p>
        </p:txBody>
      </p:sp>
      <p:sp>
        <p:nvSpPr>
          <p:cNvPr id="4" name="Slide Number Placeholder 3"/>
          <p:cNvSpPr>
            <a:spLocks noGrp="1"/>
          </p:cNvSpPr>
          <p:nvPr>
            <p:ph type="sldNum" sz="quarter" idx="10"/>
          </p:nvPr>
        </p:nvSpPr>
        <p:spPr/>
        <p:txBody>
          <a:bodyPr/>
          <a:lstStyle/>
          <a:p>
            <a:fld id="{7C799A95-8C60-4AAE-80D9-6F797277C696}" type="slidenum">
              <a:rPr lang="en-US" smtClean="0"/>
              <a:pPr/>
              <a:t>8</a:t>
            </a:fld>
            <a:endParaRPr lang="en-US"/>
          </a:p>
        </p:txBody>
      </p:sp>
    </p:spTree>
    <p:extLst>
      <p:ext uri="{BB962C8B-B14F-4D97-AF65-F5344CB8AC3E}">
        <p14:creationId xmlns:p14="http://schemas.microsoft.com/office/powerpoint/2010/main" val="54230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Consistent among the three cats, there were no injection site reactions, adverse events, or off-target effects of the construct throughout the six month post-injection observation period. </a:t>
            </a:r>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pPr/>
              <a:t>9</a:t>
            </a:fld>
            <a:endParaRPr lang="en-US"/>
          </a:p>
        </p:txBody>
      </p:sp>
    </p:spTree>
    <p:extLst>
      <p:ext uri="{BB962C8B-B14F-4D97-AF65-F5344CB8AC3E}">
        <p14:creationId xmlns:p14="http://schemas.microsoft.com/office/powerpoint/2010/main" val="97095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three months, serum samples were assessed for GnRH titer levels. As demonstrated in Figure 1, all three cats produced the anti-GnRH antibody. Our results are extremely exciting as this is the first time a cloned antibody has successfully been expressed in the cat.  The expression pattern was similar among the treated cats (early peak which settles down to a prolonged plateau phase) and also mimicked the pattern seen in our collaborators’ proof-of-concept mouse study.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the overall titer levels are much lower than we had hoped for. Based on the mouse study, we need at least 200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/ml of antibody to reliably shut down reproduction. Marigold and Tobago’s levels (green and brown lines, respectively) reached the 10-20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/ml level, but then plateaued around 5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/ml. Saba’s titer (blue line) peaked and plateaued much higher than the other two cats, but levels were still well below the 200 </a:t>
            </a:r>
            <a:r>
              <a:rPr lang="en-US" sz="1200" kern="1200" dirty="0" err="1">
                <a:solidFill>
                  <a:schemeClr val="tx1"/>
                </a:solidFill>
                <a:effectLst/>
                <a:latin typeface="+mn-lt"/>
                <a:ea typeface="+mn-ea"/>
                <a:cs typeface="+mn-cs"/>
              </a:rPr>
              <a:t>ug</a:t>
            </a:r>
            <a:r>
              <a:rPr lang="en-US" sz="1200" kern="1200" dirty="0">
                <a:solidFill>
                  <a:schemeClr val="tx1"/>
                </a:solidFill>
                <a:effectLst/>
                <a:latin typeface="+mn-lt"/>
                <a:ea typeface="+mn-ea"/>
                <a:cs typeface="+mn-cs"/>
              </a:rPr>
              <a:t>/ml threshold. </a:t>
            </a:r>
          </a:p>
          <a:p>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pPr/>
              <a:t>10</a:t>
            </a:fld>
            <a:endParaRPr lang="en-US"/>
          </a:p>
        </p:txBody>
      </p:sp>
    </p:spTree>
    <p:extLst>
      <p:ext uri="{BB962C8B-B14F-4D97-AF65-F5344CB8AC3E}">
        <p14:creationId xmlns:p14="http://schemas.microsoft.com/office/powerpoint/2010/main" val="11834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Both E2 and P4 concentrations trended slightly lower during the treatment period, but neither reduction was significant </a:t>
            </a:r>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pPr/>
              <a:t>14</a:t>
            </a:fld>
            <a:endParaRPr lang="en-US"/>
          </a:p>
        </p:txBody>
      </p:sp>
    </p:spTree>
    <p:extLst>
      <p:ext uri="{BB962C8B-B14F-4D97-AF65-F5344CB8AC3E}">
        <p14:creationId xmlns:p14="http://schemas.microsoft.com/office/powerpoint/2010/main" val="91388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Preliminary tests showed the cats were producing antibodies against the framework of SMI41. </a:t>
            </a:r>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pPr/>
              <a:t>15</a:t>
            </a:fld>
            <a:endParaRPr lang="en-US"/>
          </a:p>
        </p:txBody>
      </p:sp>
    </p:spTree>
    <p:extLst>
      <p:ext uri="{BB962C8B-B14F-4D97-AF65-F5344CB8AC3E}">
        <p14:creationId xmlns:p14="http://schemas.microsoft.com/office/powerpoint/2010/main" val="273744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results highlight both the potential of this approach as well as the need for additional studies. we were able to express a functional GnRH antibody in the cat using a recombinant AAV-vectored approach without comprising the safety or welfare of the animals. However, due to the suspected immunogenicity of the anti-GnRH antibody, the threshold titer level to inhibit ovarian cyclicity could not be achieved. </a:t>
            </a:r>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pPr/>
              <a:t>16</a:t>
            </a:fld>
            <a:endParaRPr lang="en-US"/>
          </a:p>
        </p:txBody>
      </p:sp>
    </p:spTree>
    <p:extLst>
      <p:ext uri="{BB962C8B-B14F-4D97-AF65-F5344CB8AC3E}">
        <p14:creationId xmlns:p14="http://schemas.microsoft.com/office/powerpoint/2010/main" val="287263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799A95-8C60-4AAE-80D9-6F797277C69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6742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8052B-B2D3-4C13-B3D2-51C1BB7FD584}" type="slidenum">
              <a:rPr lang="en-US" smtClean="0"/>
              <a:pPr/>
              <a:t>21</a:t>
            </a:fld>
            <a:endParaRPr lang="en-US"/>
          </a:p>
        </p:txBody>
      </p:sp>
    </p:spTree>
    <p:extLst>
      <p:ext uri="{BB962C8B-B14F-4D97-AF65-F5344CB8AC3E}">
        <p14:creationId xmlns:p14="http://schemas.microsoft.com/office/powerpoint/2010/main" val="198255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8F8A9AFB-359F-4B66-B14F-736E34F93E86}" type="datetimeFigureOut">
              <a:rPr lang="en-US" smtClean="0"/>
              <a:pPr/>
              <a:t>7/21/18</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40140528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112225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8F8A9AFB-359F-4B66-B14F-736E34F93E86}" type="datetimeFigureOut">
              <a:rPr lang="en-US" smtClean="0"/>
              <a:pPr/>
              <a:t>7/21/18</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230128462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10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4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0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1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7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54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9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7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71000"/>
              <a:buFont typeface="Wingdings" pitchFamily="2" charset="2"/>
              <a:buChar char=""/>
              <a:defRPr/>
            </a:lvl1pPr>
            <a:lvl2pPr>
              <a:buSzPct val="75000"/>
              <a:buFont typeface="Wingdings" pitchFamily="2" charset="2"/>
              <a:buChar char="n"/>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7" name="Straight Connector 6"/>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3848094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784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66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9267EE-490E-4A04-88F3-BFA625D0AB1D}" type="datetimeFigureOut">
              <a:rPr lang="en-US" smtClean="0">
                <a:solidFill>
                  <a:prstClr val="black">
                    <a:tint val="75000"/>
                  </a:prstClr>
                </a:solidFill>
              </a:rPr>
              <a:pPr/>
              <a:t>7/21/18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F5C42C-BE2B-4721-B217-04503E306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53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8F8A9AFB-359F-4B66-B14F-736E34F93E86}" type="datetimeFigureOut">
              <a:rPr lang="en-US"/>
              <a:pPr/>
              <a:t>7/21/18</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US">
              <a:solidFill>
                <a:srgbClr val="EAEB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F39421A7-8E8C-4428-9AE2-048230E736D3}" type="slidenum">
              <a:rPr lang="en-US">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220940329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71000"/>
              <a:buFont typeface="Wingdings" pitchFamily="2" charset="2"/>
              <a:buChar char=""/>
              <a:defRPr/>
            </a:lvl1pPr>
            <a:lvl2pPr>
              <a:buSzPct val="75000"/>
              <a:buFont typeface="Wingdings" pitchFamily="2" charset="2"/>
              <a:buChar char="n"/>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7" name="Straight Connector 6"/>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90293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F39421A7-8E8C-4428-9AE2-048230E736D3}"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solidFill>
                <a:srgbClr val="676A55"/>
              </a:solidFill>
            </a:endParaRPr>
          </a:p>
        </p:txBody>
      </p:sp>
      <p:cxnSp>
        <p:nvCxnSpPr>
          <p:cNvPr id="10" name="Straight Connector 9"/>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1"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7093138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6" name="Slide Number Placeholder 9"/>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solidFill>
                <a:srgbClr val="676A55"/>
              </a:solidFill>
            </a:endParaRPr>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214209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Slide Number Placeholder 11"/>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66910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4"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5"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6" name="Straight Connector 5"/>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7"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420810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F39421A7-8E8C-4428-9AE2-048230E736D3}" type="slidenum">
              <a:rPr lang="en-US">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192042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F39421A7-8E8C-4428-9AE2-048230E736D3}" type="slidenum">
              <a:rPr lang="en-US" smtClean="0"/>
              <a:pPr/>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cxnSp>
        <p:nvCxnSpPr>
          <p:cNvPr id="10" name="Straight Connector 9"/>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1"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418566749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7"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724968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fld id="{F39421A7-8E8C-4428-9AE2-048230E736D3}"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137233037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1624224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US">
              <a:solidFill>
                <a:srgbClr val="676A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27974726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D7D000F4-D9E2-4C3E-A035-BF26065B271F}" type="datetimeFigureOut">
              <a:rPr lang="en-US"/>
              <a:pPr/>
              <a:t>7/21/18</a:t>
            </a:fld>
            <a:endParaRPr lang="en-US"/>
          </a:p>
        </p:txBody>
      </p:sp>
      <p:sp>
        <p:nvSpPr>
          <p:cNvPr id="10" name="Footer Placeholder 16"/>
          <p:cNvSpPr>
            <a:spLocks noGrp="1"/>
          </p:cNvSpPr>
          <p:nvPr>
            <p:ph type="ftr" sz="quarter" idx="11"/>
          </p:nvPr>
        </p:nvSpPr>
        <p:spPr>
          <a:xfrm>
            <a:off x="2085976" y="236540"/>
            <a:ext cx="5867400" cy="365125"/>
          </a:xfrm>
        </p:spPr>
        <p:txBody>
          <a:bodyPr/>
          <a:lstStyle>
            <a:lvl1pPr algn="r">
              <a:defRPr>
                <a:solidFill>
                  <a:schemeClr val="tx2"/>
                </a:solidFill>
              </a:defRPr>
            </a:lvl1pPr>
          </a:lstStyle>
          <a:p>
            <a:endParaRPr lang="en-US">
              <a:solidFill>
                <a:srgbClr val="EAEB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E1A02CB9-50C1-45EE-8A18-D9D6F9855D86}" type="slidenum">
              <a:rPr lang="en-US">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64049569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71000"/>
              <a:buFont typeface="Wingdings" pitchFamily="2" charset="2"/>
              <a:buChar char=""/>
              <a:defRPr/>
            </a:lvl1pPr>
            <a:lvl2pPr>
              <a:buSzPct val="75000"/>
              <a:buFont typeface="Wingdings" pitchFamily="2" charset="2"/>
              <a:buChar char="n"/>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7" name="Straight Connector 6"/>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646641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Slide Number Placeholder 12"/>
          <p:cNvSpPr>
            <a:spLocks noGrp="1"/>
          </p:cNvSpPr>
          <p:nvPr>
            <p:ph type="sldNum" sz="quarter" idx="11"/>
          </p:nvPr>
        </p:nvSpPr>
        <p:spPr>
          <a:xfrm>
            <a:off x="0" y="1752602"/>
            <a:ext cx="1295400" cy="701675"/>
          </a:xfrm>
        </p:spPr>
        <p:txBody>
          <a:bodyPr>
            <a:noAutofit/>
          </a:bodyPr>
          <a:lstStyle>
            <a:lvl1pPr>
              <a:defRPr sz="2400" smtClean="0">
                <a:solidFill>
                  <a:srgbClr val="FFFFFF"/>
                </a:solidFill>
              </a:defRPr>
            </a:lvl1pPr>
          </a:lstStyle>
          <a:p>
            <a:fld id="{E1A02CB9-50C1-45EE-8A18-D9D6F9855D86}"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solidFill>
                <a:srgbClr val="676A55"/>
              </a:solidFill>
            </a:endParaRPr>
          </a:p>
        </p:txBody>
      </p:sp>
      <p:cxnSp>
        <p:nvCxnSpPr>
          <p:cNvPr id="10" name="Straight Connector 9"/>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1"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162155969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2"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6" name="Slide Number Placeholder 9"/>
          <p:cNvSpPr>
            <a:spLocks noGrp="1"/>
          </p:cNvSpPr>
          <p:nvPr>
            <p:ph type="sldNum" sz="quarter" idx="11"/>
          </p:nvPr>
        </p:nvSpPr>
        <p:spPr/>
        <p:txBody>
          <a:bodyPr rtlCol="0"/>
          <a:lstStyle>
            <a:lvl1pPr>
              <a:defRPr/>
            </a:lvl1pPr>
          </a:lstStyle>
          <a:p>
            <a:fld id="{E1A02CB9-50C1-45EE-8A18-D9D6F9855D86}"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solidFill>
                <a:srgbClr val="676A55"/>
              </a:solidFill>
            </a:endParaRPr>
          </a:p>
        </p:txBody>
      </p:sp>
      <p:cxnSp>
        <p:nvCxnSpPr>
          <p:cNvPr id="8" name="Straight Connector 7"/>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648077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Slide Number Placeholder 11"/>
          <p:cNvSpPr>
            <a:spLocks noGrp="1"/>
          </p:cNvSpPr>
          <p:nvPr>
            <p:ph type="sldNum" sz="quarter" idx="11"/>
          </p:nvPr>
        </p:nvSpPr>
        <p:spPr/>
        <p:txBody>
          <a:bodyPr rtlCol="0"/>
          <a:lstStyle>
            <a:lvl1pPr>
              <a:defRPr/>
            </a:lvl1pPr>
          </a:lstStyle>
          <a:p>
            <a:fld id="{E1A02CB9-50C1-45EE-8A18-D9D6F9855D86}"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562929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4"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5"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6" name="Straight Connector 5"/>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7"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36014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8F8A9AFB-359F-4B66-B14F-736E34F93E86}" type="datetimeFigureOut">
              <a:rPr lang="en-US" smtClean="0"/>
              <a:pPr/>
              <a:t>7/21/18</a:t>
            </a:fld>
            <a:endParaRPr lang="en-US"/>
          </a:p>
        </p:txBody>
      </p:sp>
      <p:sp>
        <p:nvSpPr>
          <p:cNvPr id="6" name="Slide Number Placeholder 9"/>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2653726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E1A02CB9-50C1-45EE-8A18-D9D6F9855D86}" type="slidenum">
              <a:rPr lang="en-US">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3012863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7"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8" name="Straight Connector 7"/>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3037632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2"/>
            <a:ext cx="2667000" cy="365125"/>
          </a:xfrm>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10" name="Slide Number Placeholder 12"/>
          <p:cNvSpPr>
            <a:spLocks noGrp="1"/>
          </p:cNvSpPr>
          <p:nvPr>
            <p:ph type="sldNum" sz="quarter" idx="11"/>
          </p:nvPr>
        </p:nvSpPr>
        <p:spPr>
          <a:xfrm>
            <a:off x="0" y="4667252"/>
            <a:ext cx="1447800" cy="663575"/>
          </a:xfrm>
        </p:spPr>
        <p:txBody>
          <a:bodyPr rtlCol="0"/>
          <a:lstStyle>
            <a:lvl1pPr>
              <a:defRPr sz="2800" smtClean="0"/>
            </a:lvl1pPr>
          </a:lstStyle>
          <a:p>
            <a:fld id="{E1A02CB9-50C1-45EE-8A18-D9D6F9855D86}" type="slidenum">
              <a:rPr lang="en-US"/>
              <a:pPr/>
              <a:t>‹#›</a:t>
            </a:fld>
            <a:endParaRPr lang="en-US"/>
          </a:p>
        </p:txBody>
      </p:sp>
      <p:sp>
        <p:nvSpPr>
          <p:cNvPr id="11" name="Footer Placeholder 13"/>
          <p:cNvSpPr>
            <a:spLocks noGrp="1"/>
          </p:cNvSpPr>
          <p:nvPr>
            <p:ph type="ftr" sz="quarter" idx="12"/>
          </p:nvPr>
        </p:nvSpPr>
        <p:spPr>
          <a:xfrm>
            <a:off x="1600200" y="6248402"/>
            <a:ext cx="4572000" cy="365125"/>
          </a:xfrm>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41762246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spTree>
    <p:extLst>
      <p:ext uri="{BB962C8B-B14F-4D97-AF65-F5344CB8AC3E}">
        <p14:creationId xmlns:p14="http://schemas.microsoft.com/office/powerpoint/2010/main" val="218136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2" name="Vertical Title 1"/>
          <p:cNvSpPr>
            <a:spLocks noGrp="1"/>
          </p:cNvSpPr>
          <p:nvPr>
            <p:ph type="title" orient="vert"/>
          </p:nvPr>
        </p:nvSpPr>
        <p:spPr>
          <a:xfrm>
            <a:off x="6553200" y="609602"/>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2"/>
            <a:ext cx="2209800" cy="365125"/>
          </a:xfrm>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Footer Placeholder 4"/>
          <p:cNvSpPr>
            <a:spLocks noGrp="1"/>
          </p:cNvSpPr>
          <p:nvPr>
            <p:ph type="ftr" sz="quarter" idx="11"/>
          </p:nvPr>
        </p:nvSpPr>
        <p:spPr>
          <a:xfrm>
            <a:off x="457201" y="6248402"/>
            <a:ext cx="5573713" cy="365125"/>
          </a:xfrm>
        </p:spPr>
        <p:txBody>
          <a:bodyPr/>
          <a:lstStyle>
            <a:lvl1pPr>
              <a:defRPr/>
            </a:lvl1pPr>
          </a:lstStyle>
          <a:p>
            <a:endParaRPr lang="en-US">
              <a:solidFill>
                <a:srgbClr val="676A55"/>
              </a:solidFill>
            </a:endParaRPr>
          </a:p>
        </p:txBody>
      </p:sp>
      <p:sp>
        <p:nvSpPr>
          <p:cNvPr id="9" name="Slide Number Placeholder 5"/>
          <p:cNvSpPr>
            <a:spLocks noGrp="1"/>
          </p:cNvSpPr>
          <p:nvPr>
            <p:ph type="sldNum" sz="quarter" idx="12"/>
          </p:nvPr>
        </p:nvSpPr>
        <p:spPr>
          <a:xfrm rot="5400000">
            <a:off x="5989638" y="144463"/>
            <a:ext cx="533400" cy="244475"/>
          </a:xfrm>
        </p:spPr>
        <p:txBody>
          <a:bodyPr/>
          <a:lstStyle>
            <a:lvl1pPr>
              <a:defRPr/>
            </a:lvl1pPr>
          </a:lstStyle>
          <a:p>
            <a:fld id="{E1A02CB9-50C1-45EE-8A18-D9D6F9855D86}" type="slidenum">
              <a:rPr lang="en-US" smtClean="0"/>
              <a:pPr/>
              <a:t>‹#›</a:t>
            </a:fld>
            <a:endParaRPr lang="en-US"/>
          </a:p>
        </p:txBody>
      </p:sp>
    </p:spTree>
    <p:extLst>
      <p:ext uri="{BB962C8B-B14F-4D97-AF65-F5344CB8AC3E}">
        <p14:creationId xmlns:p14="http://schemas.microsoft.com/office/powerpoint/2010/main" val="10219577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D7D000F4-D9E2-4C3E-A035-BF26065B271F}" type="datetimeFigureOut">
              <a:rPr lang="en-US"/>
              <a:pPr/>
              <a:t>7/21/18</a:t>
            </a:fld>
            <a:endParaRPr lang="en-US"/>
          </a:p>
        </p:txBody>
      </p:sp>
      <p:sp>
        <p:nvSpPr>
          <p:cNvPr id="10" name="Footer Placeholder 16"/>
          <p:cNvSpPr>
            <a:spLocks noGrp="1"/>
          </p:cNvSpPr>
          <p:nvPr>
            <p:ph type="ftr" sz="quarter" idx="11"/>
          </p:nvPr>
        </p:nvSpPr>
        <p:spPr>
          <a:xfrm>
            <a:off x="2085976" y="236540"/>
            <a:ext cx="5867400" cy="365125"/>
          </a:xfrm>
        </p:spPr>
        <p:txBody>
          <a:bodyPr/>
          <a:lstStyle>
            <a:lvl1pPr algn="r">
              <a:defRPr>
                <a:solidFill>
                  <a:schemeClr val="tx2"/>
                </a:solidFill>
              </a:defRPr>
            </a:lvl1pPr>
          </a:lstStyle>
          <a:p>
            <a:endParaRPr lang="en-US">
              <a:solidFill>
                <a:srgbClr val="EAEB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E1A02CB9-50C1-45EE-8A18-D9D6F9855D86}" type="slidenum">
              <a:rPr lang="en-US">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11378795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71000"/>
              <a:buFont typeface="Wingdings" pitchFamily="2" charset="2"/>
              <a:buChar char=""/>
              <a:defRPr/>
            </a:lvl1pPr>
            <a:lvl2pPr>
              <a:buSzPct val="75000"/>
              <a:buFont typeface="Wingdings" pitchFamily="2" charset="2"/>
              <a:buChar char="n"/>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7" name="Straight Connector 6"/>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435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Slide Number Placeholder 12"/>
          <p:cNvSpPr>
            <a:spLocks noGrp="1"/>
          </p:cNvSpPr>
          <p:nvPr>
            <p:ph type="sldNum" sz="quarter" idx="11"/>
          </p:nvPr>
        </p:nvSpPr>
        <p:spPr>
          <a:xfrm>
            <a:off x="0" y="1752602"/>
            <a:ext cx="1295400" cy="701675"/>
          </a:xfrm>
        </p:spPr>
        <p:txBody>
          <a:bodyPr>
            <a:noAutofit/>
          </a:bodyPr>
          <a:lstStyle>
            <a:lvl1pPr>
              <a:defRPr sz="2400" smtClean="0">
                <a:solidFill>
                  <a:srgbClr val="FFFFFF"/>
                </a:solidFill>
              </a:defRPr>
            </a:lvl1pPr>
          </a:lstStyle>
          <a:p>
            <a:fld id="{E1A02CB9-50C1-45EE-8A18-D9D6F9855D86}"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solidFill>
                <a:srgbClr val="676A55"/>
              </a:solidFill>
            </a:endParaRPr>
          </a:p>
        </p:txBody>
      </p:sp>
      <p:cxnSp>
        <p:nvCxnSpPr>
          <p:cNvPr id="10" name="Straight Connector 9"/>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1"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371769078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2"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6" name="Slide Number Placeholder 9"/>
          <p:cNvSpPr>
            <a:spLocks noGrp="1"/>
          </p:cNvSpPr>
          <p:nvPr>
            <p:ph type="sldNum" sz="quarter" idx="11"/>
          </p:nvPr>
        </p:nvSpPr>
        <p:spPr/>
        <p:txBody>
          <a:bodyPr rtlCol="0"/>
          <a:lstStyle>
            <a:lvl1pPr>
              <a:defRPr/>
            </a:lvl1pPr>
          </a:lstStyle>
          <a:p>
            <a:fld id="{E1A02CB9-50C1-45EE-8A18-D9D6F9855D86}"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solidFill>
                <a:srgbClr val="676A55"/>
              </a:solidFill>
            </a:endParaRPr>
          </a:p>
        </p:txBody>
      </p:sp>
      <p:cxnSp>
        <p:nvCxnSpPr>
          <p:cNvPr id="8" name="Straight Connector 7"/>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67630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Slide Number Placeholder 11"/>
          <p:cNvSpPr>
            <a:spLocks noGrp="1"/>
          </p:cNvSpPr>
          <p:nvPr>
            <p:ph type="sldNum" sz="quarter" idx="11"/>
          </p:nvPr>
        </p:nvSpPr>
        <p:spPr/>
        <p:txBody>
          <a:bodyPr rtlCol="0"/>
          <a:lstStyle>
            <a:lvl1pPr>
              <a:defRPr/>
            </a:lvl1pPr>
          </a:lstStyle>
          <a:p>
            <a:fld id="{E1A02CB9-50C1-45EE-8A18-D9D6F9855D86}"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268584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8F8A9AFB-359F-4B66-B14F-736E34F93E86}" type="datetimeFigureOut">
              <a:rPr lang="en-US" smtClean="0"/>
              <a:pPr/>
              <a:t>7/21/18</a:t>
            </a:fld>
            <a:endParaRPr lang="en-US"/>
          </a:p>
        </p:txBody>
      </p:sp>
      <p:sp>
        <p:nvSpPr>
          <p:cNvPr id="8" name="Slide Number Placeholder 11"/>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1923230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4"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5"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6" name="Straight Connector 5"/>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7"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3445503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E1A02CB9-50C1-45EE-8A18-D9D6F9855D86}" type="slidenum">
              <a:rPr lang="en-US">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2389303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7"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cxnSp>
        <p:nvCxnSpPr>
          <p:cNvPr id="8" name="Straight Connector 7"/>
          <p:cNvCxnSpPr/>
          <p:nvPr userDrawn="1"/>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Zoo Shared\ZooLogos-2010\CZBG-full.jpg"/>
          <p:cNvPicPr>
            <a:picLocks noChangeAspect="1" noChangeArrowheads="1"/>
          </p:cNvPicPr>
          <p:nvPr userDrawn="1"/>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REW 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Tree>
    <p:extLst>
      <p:ext uri="{BB962C8B-B14F-4D97-AF65-F5344CB8AC3E}">
        <p14:creationId xmlns:p14="http://schemas.microsoft.com/office/powerpoint/2010/main" val="465541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2"/>
            <a:ext cx="2667000" cy="365125"/>
          </a:xfrm>
        </p:spPr>
        <p:txBody>
          <a:bodyPr rtlCol="0"/>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10" name="Slide Number Placeholder 12"/>
          <p:cNvSpPr>
            <a:spLocks noGrp="1"/>
          </p:cNvSpPr>
          <p:nvPr>
            <p:ph type="sldNum" sz="quarter" idx="11"/>
          </p:nvPr>
        </p:nvSpPr>
        <p:spPr>
          <a:xfrm>
            <a:off x="0" y="4667252"/>
            <a:ext cx="1447800" cy="663575"/>
          </a:xfrm>
        </p:spPr>
        <p:txBody>
          <a:bodyPr rtlCol="0"/>
          <a:lstStyle>
            <a:lvl1pPr>
              <a:defRPr sz="2800" smtClean="0"/>
            </a:lvl1pPr>
          </a:lstStyle>
          <a:p>
            <a:fld id="{E1A02CB9-50C1-45EE-8A18-D9D6F9855D86}" type="slidenum">
              <a:rPr lang="en-US"/>
              <a:pPr/>
              <a:t>‹#›</a:t>
            </a:fld>
            <a:endParaRPr lang="en-US"/>
          </a:p>
        </p:txBody>
      </p:sp>
      <p:sp>
        <p:nvSpPr>
          <p:cNvPr id="11" name="Footer Placeholder 13"/>
          <p:cNvSpPr>
            <a:spLocks noGrp="1"/>
          </p:cNvSpPr>
          <p:nvPr>
            <p:ph type="ftr" sz="quarter" idx="12"/>
          </p:nvPr>
        </p:nvSpPr>
        <p:spPr>
          <a:xfrm>
            <a:off x="1600200" y="6248402"/>
            <a:ext cx="4572000" cy="365125"/>
          </a:xfrm>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19128241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E1A02CB9-50C1-45EE-8A18-D9D6F9855D86}" type="slidenum">
              <a:rPr lang="en-US" smtClean="0"/>
              <a:pPr/>
              <a:t>‹#›</a:t>
            </a:fld>
            <a:endParaRPr lang="en-US"/>
          </a:p>
        </p:txBody>
      </p:sp>
    </p:spTree>
    <p:extLst>
      <p:ext uri="{BB962C8B-B14F-4D97-AF65-F5344CB8AC3E}">
        <p14:creationId xmlns:p14="http://schemas.microsoft.com/office/powerpoint/2010/main" val="192718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2" name="Vertical Title 1"/>
          <p:cNvSpPr>
            <a:spLocks noGrp="1"/>
          </p:cNvSpPr>
          <p:nvPr>
            <p:ph type="title" orient="vert"/>
          </p:nvPr>
        </p:nvSpPr>
        <p:spPr>
          <a:xfrm>
            <a:off x="6553200" y="609602"/>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2"/>
            <a:ext cx="2209800" cy="365125"/>
          </a:xfrm>
        </p:spPr>
        <p:txBody>
          <a:bodyPr/>
          <a:lstStyle>
            <a:lvl1pPr>
              <a:defRPr/>
            </a:lvl1pPr>
          </a:lstStyle>
          <a:p>
            <a:fld id="{D7D000F4-D9E2-4C3E-A035-BF26065B271F}" type="datetimeFigureOut">
              <a:rPr lang="en-US" smtClean="0">
                <a:solidFill>
                  <a:srgbClr val="676A55"/>
                </a:solidFill>
              </a:rPr>
              <a:pPr/>
              <a:t>7/21/18</a:t>
            </a:fld>
            <a:endParaRPr lang="en-US">
              <a:solidFill>
                <a:srgbClr val="676A55"/>
              </a:solidFill>
            </a:endParaRPr>
          </a:p>
        </p:txBody>
      </p:sp>
      <p:sp>
        <p:nvSpPr>
          <p:cNvPr id="8" name="Footer Placeholder 4"/>
          <p:cNvSpPr>
            <a:spLocks noGrp="1"/>
          </p:cNvSpPr>
          <p:nvPr>
            <p:ph type="ftr" sz="quarter" idx="11"/>
          </p:nvPr>
        </p:nvSpPr>
        <p:spPr>
          <a:xfrm>
            <a:off x="457201" y="6248402"/>
            <a:ext cx="5573713" cy="365125"/>
          </a:xfrm>
        </p:spPr>
        <p:txBody>
          <a:bodyPr/>
          <a:lstStyle>
            <a:lvl1pPr>
              <a:defRPr/>
            </a:lvl1pPr>
          </a:lstStyle>
          <a:p>
            <a:endParaRPr lang="en-US">
              <a:solidFill>
                <a:srgbClr val="676A55"/>
              </a:solidFill>
            </a:endParaRPr>
          </a:p>
        </p:txBody>
      </p:sp>
      <p:sp>
        <p:nvSpPr>
          <p:cNvPr id="9" name="Slide Number Placeholder 5"/>
          <p:cNvSpPr>
            <a:spLocks noGrp="1"/>
          </p:cNvSpPr>
          <p:nvPr>
            <p:ph type="sldNum" sz="quarter" idx="12"/>
          </p:nvPr>
        </p:nvSpPr>
        <p:spPr>
          <a:xfrm rot="5400000">
            <a:off x="5989638" y="144463"/>
            <a:ext cx="533400" cy="244475"/>
          </a:xfrm>
        </p:spPr>
        <p:txBody>
          <a:bodyPr/>
          <a:lstStyle>
            <a:lvl1pPr>
              <a:defRPr/>
            </a:lvl1pPr>
          </a:lstStyle>
          <a:p>
            <a:fld id="{E1A02CB9-50C1-45EE-8A18-D9D6F9855D86}" type="slidenum">
              <a:rPr lang="en-US" smtClean="0"/>
              <a:pPr/>
              <a:t>‹#›</a:t>
            </a:fld>
            <a:endParaRPr lang="en-US"/>
          </a:p>
        </p:txBody>
      </p:sp>
    </p:spTree>
    <p:extLst>
      <p:ext uri="{BB962C8B-B14F-4D97-AF65-F5344CB8AC3E}">
        <p14:creationId xmlns:p14="http://schemas.microsoft.com/office/powerpoint/2010/main" val="224299832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8F8A9AFB-359F-4B66-B14F-736E34F93E86}" type="datetimeFigureOut">
              <a:rPr lang="en-US"/>
              <a:pPr/>
              <a:t>7/21/18</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US">
              <a:solidFill>
                <a:srgbClr val="EAEB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F39421A7-8E8C-4428-9AE2-048230E736D3}" type="slidenum">
              <a:rPr lang="en-US">
                <a:solidFill>
                  <a:srgbClr val="EAEBDE"/>
                </a:solidFill>
              </a:rPr>
              <a:pPr/>
              <a:t>‹#›</a:t>
            </a:fld>
            <a:endParaRPr lang="en-US">
              <a:solidFill>
                <a:srgbClr val="EAEBDE"/>
              </a:solidFill>
            </a:endParaRPr>
          </a:p>
        </p:txBody>
      </p:sp>
    </p:spTree>
    <p:extLst>
      <p:ext uri="{BB962C8B-B14F-4D97-AF65-F5344CB8AC3E}">
        <p14:creationId xmlns:p14="http://schemas.microsoft.com/office/powerpoint/2010/main" val="26287560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71000"/>
              <a:buFont typeface="Wingdings" pitchFamily="2" charset="2"/>
              <a:buChar char=""/>
              <a:defRPr/>
            </a:lvl1pPr>
            <a:lvl2pPr>
              <a:buSzPct val="75000"/>
              <a:buFont typeface="Wingdings" pitchFamily="2" charset="2"/>
              <a:buChar char="n"/>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7" name="Straight Connector 6"/>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864125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F39421A7-8E8C-4428-9AE2-048230E736D3}"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endParaRPr lang="en-US">
              <a:solidFill>
                <a:srgbClr val="676A55"/>
              </a:solidFill>
            </a:endParaRPr>
          </a:p>
        </p:txBody>
      </p:sp>
      <p:cxnSp>
        <p:nvCxnSpPr>
          <p:cNvPr id="10" name="Straight Connector 9"/>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1"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92118845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6" name="Slide Number Placeholder 9"/>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solidFill>
                <a:srgbClr val="676A55"/>
              </a:solidFill>
            </a:endParaRPr>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388063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6" name="Straight Connector 5"/>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7"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31511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Slide Number Placeholder 11"/>
          <p:cNvSpPr>
            <a:spLocks noGrp="1"/>
          </p:cNvSpPr>
          <p:nvPr>
            <p:ph type="sldNum" sz="quarter" idx="11"/>
          </p:nvPr>
        </p:nvSpPr>
        <p:spPr/>
        <p:txBody>
          <a:bodyPr rtlCol="0"/>
          <a:lstStyle>
            <a:lvl1pPr>
              <a:defRPr/>
            </a:lvl1pPr>
          </a:lstStyle>
          <a:p>
            <a:fld id="{F39421A7-8E8C-4428-9AE2-048230E736D3}"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3311856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4"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5"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6" name="Straight Connector 5"/>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7"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840475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F39421A7-8E8C-4428-9AE2-048230E736D3}" type="slidenum">
              <a:rPr lang="en-US">
                <a:solidFill>
                  <a:srgbClr val="676A55"/>
                </a:solidFill>
              </a:rPr>
              <a:pPr/>
              <a:t>‹#›</a:t>
            </a:fld>
            <a:endParaRPr lang="en-US">
              <a:solidFill>
                <a:srgbClr val="676A55"/>
              </a:solidFill>
            </a:endParaRPr>
          </a:p>
        </p:txBody>
      </p:sp>
    </p:spTree>
    <p:extLst>
      <p:ext uri="{BB962C8B-B14F-4D97-AF65-F5344CB8AC3E}">
        <p14:creationId xmlns:p14="http://schemas.microsoft.com/office/powerpoint/2010/main" val="3134747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6"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7"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1837980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fld id="{F39421A7-8E8C-4428-9AE2-048230E736D3}"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en-US">
              <a:solidFill>
                <a:srgbClr val="676A55"/>
              </a:solidFill>
            </a:endParaRPr>
          </a:p>
        </p:txBody>
      </p:sp>
    </p:spTree>
    <p:extLst>
      <p:ext uri="{BB962C8B-B14F-4D97-AF65-F5344CB8AC3E}">
        <p14:creationId xmlns:p14="http://schemas.microsoft.com/office/powerpoint/2010/main" val="203337398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5" name="Footer Placeholder 2"/>
          <p:cNvSpPr>
            <a:spLocks noGrp="1"/>
          </p:cNvSpPr>
          <p:nvPr>
            <p:ph type="ftr" sz="quarter" idx="11"/>
          </p:nvPr>
        </p:nvSpPr>
        <p:spPr/>
        <p:txBody>
          <a:bodyPr/>
          <a:lstStyle>
            <a:lvl1pPr>
              <a:defRPr/>
            </a:lvl1pPr>
          </a:lstStyle>
          <a:p>
            <a:endParaRPr lang="en-US">
              <a:solidFill>
                <a:srgbClr val="676A55"/>
              </a:solidFill>
            </a:endParaRPr>
          </a:p>
        </p:txBody>
      </p:sp>
      <p:sp>
        <p:nvSpPr>
          <p:cNvPr id="6"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2015101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305">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8F8A9AFB-359F-4B66-B14F-736E34F93E86}" type="datetimeFigureOut">
              <a:rPr lang="en-US" smtClean="0">
                <a:solidFill>
                  <a:srgbClr val="676A55"/>
                </a:solidFill>
              </a:rPr>
              <a:pPr/>
              <a:t>7/21/18</a:t>
            </a:fld>
            <a:endParaRPr lang="en-US">
              <a:solidFill>
                <a:srgbClr val="676A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US">
              <a:solidFill>
                <a:srgbClr val="676A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12517968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123642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8F8A9AFB-359F-4B66-B14F-736E34F93E86}" type="datetimeFigureOut">
              <a:rPr lang="en-US" smtClean="0"/>
              <a:pPr/>
              <a:t>7/21/18</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F39421A7-8E8C-4428-9AE2-048230E736D3}" type="slidenum">
              <a:rPr lang="en-US" smtClean="0"/>
              <a:pPr/>
              <a:t>‹#›</a:t>
            </a:fld>
            <a:endParaRPr lang="en-US"/>
          </a:p>
        </p:txBody>
      </p:sp>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10" name="Picture 8" descr="Zoo-Logo-words-onl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P:\Zoo Shared\ZooLogos-2010\CZBG-full.jpg"/>
          <p:cNvPicPr>
            <a:picLocks noChangeAspect="1" noChangeArrowheads="1"/>
          </p:cNvPicPr>
          <p:nvPr/>
        </p:nvPicPr>
        <p:blipFill>
          <a:blip r:embed="rId3"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REW 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2400" y="5334000"/>
            <a:ext cx="1159363" cy="1524000"/>
          </a:xfrm>
          <a:prstGeom prst="rect">
            <a:avLst/>
          </a:prstGeom>
        </p:spPr>
      </p:pic>
    </p:spTree>
    <p:extLst>
      <p:ext uri="{BB962C8B-B14F-4D97-AF65-F5344CB8AC3E}">
        <p14:creationId xmlns:p14="http://schemas.microsoft.com/office/powerpoint/2010/main" val="95077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8F8A9AFB-359F-4B66-B14F-736E34F93E86}" type="datetimeFigureOut">
              <a:rPr lang="en-US" smtClean="0"/>
              <a:pPr/>
              <a:t>7/21/18</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fld id="{F39421A7-8E8C-4428-9AE2-048230E736D3}" type="slidenum">
              <a:rPr lang="en-US" smtClean="0"/>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en-US"/>
          </a:p>
        </p:txBody>
      </p:sp>
    </p:spTree>
    <p:extLst>
      <p:ext uri="{BB962C8B-B14F-4D97-AF65-F5344CB8AC3E}">
        <p14:creationId xmlns:p14="http://schemas.microsoft.com/office/powerpoint/2010/main" val="11865149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defTabSz="914305" eaLnBrk="1" fontAlgn="auto" latinLnBrk="0" hangingPunct="1">
              <a:spcBef>
                <a:spcPts val="0"/>
              </a:spcBef>
              <a:spcAft>
                <a:spcPts val="0"/>
              </a:spcAft>
              <a:defRPr kumimoji="0" sz="1400" smtClean="0">
                <a:solidFill>
                  <a:schemeClr val="tx2"/>
                </a:solidFill>
                <a:latin typeface="+mn-lt"/>
                <a:cs typeface="+mn-cs"/>
              </a:defRPr>
            </a:lvl1pPr>
          </a:lstStyle>
          <a:p>
            <a:fld id="{8F8A9AFB-359F-4B66-B14F-736E34F93E86}" type="datetimeFigureOut">
              <a:rPr lang="en-US" smtClean="0"/>
              <a:pPr/>
              <a:t>7/21/18</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defTabSz="914305" eaLnBrk="1" fontAlgn="auto" latinLnBrk="0" hangingPunct="1">
              <a:spcBef>
                <a:spcPts val="0"/>
              </a:spcBef>
              <a:spcAft>
                <a:spcPts val="0"/>
              </a:spcAft>
              <a:defRPr kumimoji="0" sz="1400">
                <a:solidFill>
                  <a:schemeClr val="tx2"/>
                </a:solidFill>
                <a:latin typeface="+mn-lt"/>
                <a:cs typeface="+mn-cs"/>
              </a:defRPr>
            </a:lvl1pPr>
          </a:lstStyle>
          <a:p>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defTabSz="914305" eaLnBrk="1" fontAlgn="auto" latinLnBrk="0" hangingPunct="1">
              <a:spcBef>
                <a:spcPts val="0"/>
              </a:spcBef>
              <a:spcAft>
                <a:spcPts val="0"/>
              </a:spcAft>
              <a:defRPr kumimoji="0" sz="1400" b="1" smtClean="0">
                <a:solidFill>
                  <a:srgbClr val="FFFFFF"/>
                </a:solidFill>
                <a:latin typeface="+mn-lt"/>
                <a:cs typeface="+mn-cs"/>
              </a:defRPr>
            </a:lvl1pPr>
          </a:lstStyle>
          <a:p>
            <a:fld id="{F39421A7-8E8C-4428-9AE2-048230E736D3}" type="slidenum">
              <a:rPr lang="en-US" smtClean="0"/>
              <a:pPr/>
              <a:t>‹#›</a:t>
            </a:fld>
            <a:endParaRPr lang="en-US"/>
          </a:p>
        </p:txBody>
      </p:sp>
    </p:spTree>
    <p:extLst>
      <p:ext uri="{BB962C8B-B14F-4D97-AF65-F5344CB8AC3E}">
        <p14:creationId xmlns:p14="http://schemas.microsoft.com/office/powerpoint/2010/main" val="257817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39267EE-490E-4A04-88F3-BFA625D0AB1D}" type="datetimeFigureOut">
              <a:rPr lang="en-US" smtClean="0">
                <a:solidFill>
                  <a:prstClr val="black">
                    <a:tint val="75000"/>
                  </a:prstClr>
                </a:solidFill>
                <a:latin typeface="Calibri" panose="020F0502020204030204"/>
                <a:cs typeface="+mn-cs"/>
              </a:rPr>
              <a:pPr defTabSz="914400" fontAlgn="auto">
                <a:spcBef>
                  <a:spcPts val="0"/>
                </a:spcBef>
                <a:spcAft>
                  <a:spcPts val="0"/>
                </a:spcAft>
              </a:pPr>
              <a:t>7/21/18</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5F5C42C-BE2B-4721-B217-04503E30650C}" type="slidenum">
              <a:rPr lang="en-US" smtClean="0">
                <a:solidFill>
                  <a:prstClr val="black">
                    <a:tint val="75000"/>
                  </a:prstClr>
                </a:solidFill>
                <a:latin typeface="Calibri" panose="020F0502020204030204"/>
                <a:cs typeface="+mn-cs"/>
              </a:rPr>
              <a:pPr defTabSz="914400"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649637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defTabSz="914305" eaLnBrk="1" fontAlgn="auto" latinLnBrk="0" hangingPunct="1">
              <a:spcBef>
                <a:spcPts val="0"/>
              </a:spcBef>
              <a:spcAft>
                <a:spcPts val="0"/>
              </a:spcAft>
              <a:defRPr kumimoji="0" sz="1400" smtClean="0">
                <a:solidFill>
                  <a:schemeClr val="tx2"/>
                </a:solidFill>
                <a:latin typeface="+mn-lt"/>
                <a:cs typeface="+mn-cs"/>
              </a:defRPr>
            </a:lvl1pPr>
          </a:lstStyle>
          <a:p>
            <a:fld id="{8F8A9AFB-359F-4B66-B14F-736E34F93E86}" type="datetimeFigureOut">
              <a:rPr lang="en-US">
                <a:solidFill>
                  <a:srgbClr val="676A55"/>
                </a:solidFill>
              </a:rPr>
              <a:pPr/>
              <a:t>7/21/18</a:t>
            </a:fld>
            <a:endParaRPr lang="en-US">
              <a:solidFill>
                <a:srgbClr val="676A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defTabSz="914305" eaLnBrk="1" fontAlgn="auto" latinLnBrk="0" hangingPunct="1">
              <a:spcBef>
                <a:spcPts val="0"/>
              </a:spcBef>
              <a:spcAft>
                <a:spcPts val="0"/>
              </a:spcAft>
              <a:defRPr kumimoji="0" sz="1400">
                <a:solidFill>
                  <a:schemeClr val="tx2"/>
                </a:solidFill>
                <a:latin typeface="+mn-lt"/>
                <a:cs typeface="+mn-cs"/>
              </a:defRPr>
            </a:lvl1pPr>
          </a:lstStyle>
          <a:p>
            <a:endParaRPr lang="en-US">
              <a:solidFill>
                <a:srgbClr val="676A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defTabSz="914305" eaLnBrk="1" fontAlgn="auto" latinLnBrk="0" hangingPunct="1">
              <a:spcBef>
                <a:spcPts val="0"/>
              </a:spcBef>
              <a:spcAft>
                <a:spcPts val="0"/>
              </a:spcAft>
              <a:defRPr kumimoji="0" sz="1400" b="1" smtClean="0">
                <a:solidFill>
                  <a:srgbClr val="FFFFFF"/>
                </a:solidFill>
                <a:latin typeface="+mn-lt"/>
                <a:cs typeface="+mn-cs"/>
              </a:defRPr>
            </a:lvl1pPr>
          </a:lstStyle>
          <a:p>
            <a:fld id="{F39421A7-8E8C-4428-9AE2-048230E736D3}" type="slidenum">
              <a:rPr lang="en-US"/>
              <a:pPr/>
              <a:t>‹#›</a:t>
            </a:fld>
            <a:endParaRPr lang="en-US"/>
          </a:p>
        </p:txBody>
      </p:sp>
    </p:spTree>
    <p:extLst>
      <p:ext uri="{BB962C8B-B14F-4D97-AF65-F5344CB8AC3E}">
        <p14:creationId xmlns:p14="http://schemas.microsoft.com/office/powerpoint/2010/main" val="3163810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6" y="1600202"/>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defTabSz="914305" eaLnBrk="1" fontAlgn="auto" latinLnBrk="0" hangingPunct="1">
              <a:spcBef>
                <a:spcPts val="0"/>
              </a:spcBef>
              <a:spcAft>
                <a:spcPts val="0"/>
              </a:spcAft>
              <a:defRPr kumimoji="0" sz="1400" smtClean="0">
                <a:solidFill>
                  <a:schemeClr val="tx2"/>
                </a:solidFill>
                <a:latin typeface="+mn-lt"/>
                <a:cs typeface="+mn-cs"/>
              </a:defRPr>
            </a:lvl1pPr>
          </a:lstStyle>
          <a:p>
            <a:fld id="{D7D000F4-D9E2-4C3E-A035-BF26065B271F}" type="datetimeFigureOut">
              <a:rPr lang="en-US">
                <a:solidFill>
                  <a:srgbClr val="676A55"/>
                </a:solidFill>
              </a:rPr>
              <a:pPr/>
              <a:t>7/21/18</a:t>
            </a:fld>
            <a:endParaRPr lang="en-US">
              <a:solidFill>
                <a:srgbClr val="676A55"/>
              </a:solidFill>
            </a:endParaRPr>
          </a:p>
        </p:txBody>
      </p:sp>
      <p:sp>
        <p:nvSpPr>
          <p:cNvPr id="3" name="Footer Placeholder 2"/>
          <p:cNvSpPr>
            <a:spLocks noGrp="1"/>
          </p:cNvSpPr>
          <p:nvPr>
            <p:ph type="ftr" sz="quarter" idx="3"/>
          </p:nvPr>
        </p:nvSpPr>
        <p:spPr>
          <a:xfrm>
            <a:off x="609601" y="6248402"/>
            <a:ext cx="5421313" cy="365125"/>
          </a:xfrm>
          <a:prstGeom prst="rect">
            <a:avLst/>
          </a:prstGeom>
        </p:spPr>
        <p:txBody>
          <a:bodyPr vert="horz" anchor="ctr"/>
          <a:lstStyle>
            <a:lvl1pPr algn="r" defTabSz="914305" eaLnBrk="1" fontAlgn="auto" latinLnBrk="0" hangingPunct="1">
              <a:spcBef>
                <a:spcPts val="0"/>
              </a:spcBef>
              <a:spcAft>
                <a:spcPts val="0"/>
              </a:spcAft>
              <a:defRPr kumimoji="0" sz="1400">
                <a:solidFill>
                  <a:schemeClr val="tx2"/>
                </a:solidFill>
                <a:latin typeface="+mn-lt"/>
                <a:cs typeface="+mn-cs"/>
              </a:defRPr>
            </a:lvl1pPr>
          </a:lstStyle>
          <a:p>
            <a:endParaRPr lang="en-US">
              <a:solidFill>
                <a:srgbClr val="676A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9" name="Rectangle 8"/>
          <p:cNvSpPr/>
          <p:nvPr/>
        </p:nvSpPr>
        <p:spPr>
          <a:xfrm>
            <a:off x="590551"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23" name="Slide Number Placeholder 22"/>
          <p:cNvSpPr>
            <a:spLocks noGrp="1"/>
          </p:cNvSpPr>
          <p:nvPr>
            <p:ph type="sldNum" sz="quarter" idx="4"/>
          </p:nvPr>
        </p:nvSpPr>
        <p:spPr>
          <a:xfrm>
            <a:off x="0" y="1271590"/>
            <a:ext cx="533400" cy="244475"/>
          </a:xfrm>
          <a:prstGeom prst="rect">
            <a:avLst/>
          </a:prstGeom>
        </p:spPr>
        <p:txBody>
          <a:bodyPr vert="horz" anchor="ctr" anchorCtr="0">
            <a:normAutofit/>
          </a:bodyPr>
          <a:lstStyle>
            <a:lvl1pPr algn="ctr" defTabSz="914305" eaLnBrk="1" fontAlgn="auto" latinLnBrk="0" hangingPunct="1">
              <a:spcBef>
                <a:spcPts val="0"/>
              </a:spcBef>
              <a:spcAft>
                <a:spcPts val="0"/>
              </a:spcAft>
              <a:defRPr kumimoji="0" sz="1400" b="1" smtClean="0">
                <a:solidFill>
                  <a:srgbClr val="FFFFFF"/>
                </a:solidFill>
                <a:latin typeface="+mn-lt"/>
                <a:cs typeface="+mn-cs"/>
              </a:defRPr>
            </a:lvl1pPr>
          </a:lstStyle>
          <a:p>
            <a:fld id="{E1A02CB9-50C1-45EE-8A18-D9D6F9855D86}" type="slidenum">
              <a:rPr lang="en-US"/>
              <a:pPr/>
              <a:t>‹#›</a:t>
            </a:fld>
            <a:endParaRPr lang="en-US"/>
          </a:p>
        </p:txBody>
      </p:sp>
    </p:spTree>
    <p:extLst>
      <p:ext uri="{BB962C8B-B14F-4D97-AF65-F5344CB8AC3E}">
        <p14:creationId xmlns:p14="http://schemas.microsoft.com/office/powerpoint/2010/main" val="1555760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6" y="1600202"/>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defTabSz="914305" eaLnBrk="1" fontAlgn="auto" latinLnBrk="0" hangingPunct="1">
              <a:spcBef>
                <a:spcPts val="0"/>
              </a:spcBef>
              <a:spcAft>
                <a:spcPts val="0"/>
              </a:spcAft>
              <a:defRPr kumimoji="0" sz="1400" smtClean="0">
                <a:solidFill>
                  <a:schemeClr val="tx2"/>
                </a:solidFill>
                <a:latin typeface="+mn-lt"/>
                <a:cs typeface="+mn-cs"/>
              </a:defRPr>
            </a:lvl1pPr>
          </a:lstStyle>
          <a:p>
            <a:fld id="{D7D000F4-D9E2-4C3E-A035-BF26065B271F}" type="datetimeFigureOut">
              <a:rPr lang="en-US">
                <a:solidFill>
                  <a:srgbClr val="676A55"/>
                </a:solidFill>
              </a:rPr>
              <a:pPr/>
              <a:t>7/21/18</a:t>
            </a:fld>
            <a:endParaRPr lang="en-US">
              <a:solidFill>
                <a:srgbClr val="676A55"/>
              </a:solidFill>
            </a:endParaRPr>
          </a:p>
        </p:txBody>
      </p:sp>
      <p:sp>
        <p:nvSpPr>
          <p:cNvPr id="3" name="Footer Placeholder 2"/>
          <p:cNvSpPr>
            <a:spLocks noGrp="1"/>
          </p:cNvSpPr>
          <p:nvPr>
            <p:ph type="ftr" sz="quarter" idx="3"/>
          </p:nvPr>
        </p:nvSpPr>
        <p:spPr>
          <a:xfrm>
            <a:off x="609601" y="6248402"/>
            <a:ext cx="5421313" cy="365125"/>
          </a:xfrm>
          <a:prstGeom prst="rect">
            <a:avLst/>
          </a:prstGeom>
        </p:spPr>
        <p:txBody>
          <a:bodyPr vert="horz" anchor="ctr"/>
          <a:lstStyle>
            <a:lvl1pPr algn="r" defTabSz="914305" eaLnBrk="1" fontAlgn="auto" latinLnBrk="0" hangingPunct="1">
              <a:spcBef>
                <a:spcPts val="0"/>
              </a:spcBef>
              <a:spcAft>
                <a:spcPts val="0"/>
              </a:spcAft>
              <a:defRPr kumimoji="0" sz="1400">
                <a:solidFill>
                  <a:schemeClr val="tx2"/>
                </a:solidFill>
                <a:latin typeface="+mn-lt"/>
                <a:cs typeface="+mn-cs"/>
              </a:defRPr>
            </a:lvl1pPr>
          </a:lstStyle>
          <a:p>
            <a:endParaRPr lang="en-US">
              <a:solidFill>
                <a:srgbClr val="676A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9" name="Rectangle 8"/>
          <p:cNvSpPr/>
          <p:nvPr/>
        </p:nvSpPr>
        <p:spPr>
          <a:xfrm>
            <a:off x="590551"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23" name="Slide Number Placeholder 22"/>
          <p:cNvSpPr>
            <a:spLocks noGrp="1"/>
          </p:cNvSpPr>
          <p:nvPr>
            <p:ph type="sldNum" sz="quarter" idx="4"/>
          </p:nvPr>
        </p:nvSpPr>
        <p:spPr>
          <a:xfrm>
            <a:off x="0" y="1271590"/>
            <a:ext cx="533400" cy="244475"/>
          </a:xfrm>
          <a:prstGeom prst="rect">
            <a:avLst/>
          </a:prstGeom>
        </p:spPr>
        <p:txBody>
          <a:bodyPr vert="horz" anchor="ctr" anchorCtr="0">
            <a:normAutofit/>
          </a:bodyPr>
          <a:lstStyle>
            <a:lvl1pPr algn="ctr" defTabSz="914305" eaLnBrk="1" fontAlgn="auto" latinLnBrk="0" hangingPunct="1">
              <a:spcBef>
                <a:spcPts val="0"/>
              </a:spcBef>
              <a:spcAft>
                <a:spcPts val="0"/>
              </a:spcAft>
              <a:defRPr kumimoji="0" sz="1400" b="1" smtClean="0">
                <a:solidFill>
                  <a:srgbClr val="FFFFFF"/>
                </a:solidFill>
                <a:latin typeface="+mn-lt"/>
                <a:cs typeface="+mn-cs"/>
              </a:defRPr>
            </a:lvl1pPr>
          </a:lstStyle>
          <a:p>
            <a:fld id="{E1A02CB9-50C1-45EE-8A18-D9D6F9855D86}" type="slidenum">
              <a:rPr lang="en-US"/>
              <a:pPr/>
              <a:t>‹#›</a:t>
            </a:fld>
            <a:endParaRPr lang="en-US"/>
          </a:p>
        </p:txBody>
      </p:sp>
    </p:spTree>
    <p:extLst>
      <p:ext uri="{BB962C8B-B14F-4D97-AF65-F5344CB8AC3E}">
        <p14:creationId xmlns:p14="http://schemas.microsoft.com/office/powerpoint/2010/main" val="2849509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defTabSz="914305" eaLnBrk="1" fontAlgn="auto" latinLnBrk="0" hangingPunct="1">
              <a:spcBef>
                <a:spcPts val="0"/>
              </a:spcBef>
              <a:spcAft>
                <a:spcPts val="0"/>
              </a:spcAft>
              <a:defRPr kumimoji="0" sz="1400" smtClean="0">
                <a:solidFill>
                  <a:schemeClr val="tx2"/>
                </a:solidFill>
                <a:latin typeface="+mn-lt"/>
                <a:cs typeface="+mn-cs"/>
              </a:defRPr>
            </a:lvl1pPr>
          </a:lstStyle>
          <a:p>
            <a:fld id="{8F8A9AFB-359F-4B66-B14F-736E34F93E86}" type="datetimeFigureOut">
              <a:rPr lang="en-US">
                <a:solidFill>
                  <a:srgbClr val="676A55"/>
                </a:solidFill>
              </a:rPr>
              <a:pPr/>
              <a:t>7/21/18</a:t>
            </a:fld>
            <a:endParaRPr lang="en-US">
              <a:solidFill>
                <a:srgbClr val="676A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defTabSz="914305" eaLnBrk="1" fontAlgn="auto" latinLnBrk="0" hangingPunct="1">
              <a:spcBef>
                <a:spcPts val="0"/>
              </a:spcBef>
              <a:spcAft>
                <a:spcPts val="0"/>
              </a:spcAft>
              <a:defRPr kumimoji="0" sz="1400">
                <a:solidFill>
                  <a:schemeClr val="tx2"/>
                </a:solidFill>
                <a:latin typeface="+mn-lt"/>
                <a:cs typeface="+mn-cs"/>
              </a:defRPr>
            </a:lvl1pPr>
          </a:lstStyle>
          <a:p>
            <a:endParaRPr lang="en-US">
              <a:solidFill>
                <a:srgbClr val="676A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05">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defTabSz="914305" eaLnBrk="1" fontAlgn="auto" latinLnBrk="0" hangingPunct="1">
              <a:spcBef>
                <a:spcPts val="0"/>
              </a:spcBef>
              <a:spcAft>
                <a:spcPts val="0"/>
              </a:spcAft>
              <a:defRPr kumimoji="0" sz="1400" b="1" smtClean="0">
                <a:solidFill>
                  <a:srgbClr val="FFFFFF"/>
                </a:solidFill>
                <a:latin typeface="+mn-lt"/>
                <a:cs typeface="+mn-cs"/>
              </a:defRPr>
            </a:lvl1pPr>
          </a:lstStyle>
          <a:p>
            <a:fld id="{F39421A7-8E8C-4428-9AE2-048230E736D3}" type="slidenum">
              <a:rPr lang="en-US"/>
              <a:pPr/>
              <a:t>‹#›</a:t>
            </a:fld>
            <a:endParaRPr lang="en-US"/>
          </a:p>
        </p:txBody>
      </p:sp>
    </p:spTree>
    <p:extLst>
      <p:ext uri="{BB962C8B-B14F-4D97-AF65-F5344CB8AC3E}">
        <p14:creationId xmlns:p14="http://schemas.microsoft.com/office/powerpoint/2010/main" val="41235726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5" Type="http://schemas.openxmlformats.org/officeDocument/2006/relationships/image" Target="../media/image8.png"/><Relationship Id="rId1" Type="http://schemas.openxmlformats.org/officeDocument/2006/relationships/slideLayout" Target="../slideLayouts/slideLayout29.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5.jpeg"/><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7.jpeg"/><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8.jpeg"/><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2.jpeg"/><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3.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jpeg"/><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23.png"/><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jpeg"/><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png"/><Relationship Id="rId1" Type="http://schemas.openxmlformats.org/officeDocument/2006/relationships/slideLayout" Target="../slideLayouts/slideLayout35.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21.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6711696" cy="4484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7010400" y="2118049"/>
            <a:ext cx="2011680" cy="452223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bwMode="auto">
          <a:xfrm>
            <a:off x="193548" y="152401"/>
            <a:ext cx="6629400" cy="44849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2500" lnSpcReduction="10000"/>
          </a:bodyPr>
          <a:lstStyle>
            <a:lvl1pPr algn="l" rtl="0" eaLnBrk="1" fontAlgn="base" hangingPunct="1">
              <a:spcBef>
                <a:spcPct val="0"/>
              </a:spcBef>
              <a:spcAft>
                <a:spcPct val="0"/>
              </a:spcAft>
              <a:defRPr sz="4400" kern="1200" cap="all"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pPr algn="r"/>
            <a:r>
              <a:rPr lang="en-US" sz="4100" b="1" dirty="0">
                <a:solidFill>
                  <a:schemeClr val="bg1"/>
                </a:solidFill>
              </a:rPr>
              <a:t>AAV-Vectored Generation of GnRH-Binding Immunoglobulins for Non-Surgical Sterilization of Domestic Cats</a:t>
            </a:r>
            <a:endParaRPr lang="en-US" sz="4100" dirty="0">
              <a:solidFill>
                <a:schemeClr val="bg1"/>
              </a:solidFill>
            </a:endParaRPr>
          </a:p>
          <a:p>
            <a:pPr algn="r" fontAlgn="auto">
              <a:spcAft>
                <a:spcPts val="0"/>
              </a:spcAft>
              <a:defRPr/>
            </a:pPr>
            <a:endParaRPr lang="en-US" sz="3100" b="1" cap="none" dirty="0">
              <a:solidFill>
                <a:srgbClr val="EAEBDE"/>
              </a:solidFill>
            </a:endParaRPr>
          </a:p>
          <a:p>
            <a:pPr algn="r" fontAlgn="auto">
              <a:spcAft>
                <a:spcPts val="0"/>
              </a:spcAft>
              <a:defRPr/>
            </a:pPr>
            <a:r>
              <a:rPr lang="en-US" sz="2900" b="1" cap="none" dirty="0">
                <a:solidFill>
                  <a:prstClr val="white"/>
                </a:solidFill>
              </a:rPr>
              <a:t>Lindsey Marie Vansandt, </a:t>
            </a:r>
            <a:r>
              <a:rPr lang="en-US" sz="2900" b="1" cap="none" dirty="0" err="1">
                <a:solidFill>
                  <a:prstClr val="white"/>
                </a:solidFill>
              </a:rPr>
              <a:t>Danijela</a:t>
            </a:r>
            <a:r>
              <a:rPr lang="en-US" sz="2900" b="1" cap="none" dirty="0">
                <a:solidFill>
                  <a:prstClr val="white"/>
                </a:solidFill>
              </a:rPr>
              <a:t> </a:t>
            </a:r>
            <a:r>
              <a:rPr lang="en-US" sz="2900" b="1" cap="none" dirty="0" err="1">
                <a:solidFill>
                  <a:prstClr val="white"/>
                </a:solidFill>
              </a:rPr>
              <a:t>Markovic</a:t>
            </a:r>
            <a:r>
              <a:rPr lang="en-US" sz="2900" b="1" cap="none" dirty="0">
                <a:solidFill>
                  <a:prstClr val="white"/>
                </a:solidFill>
              </a:rPr>
              <a:t>, Marlene L. Biller, Jackie Newsom, Helen Bateman, William F. Swanson, Bruce A. Hay</a:t>
            </a:r>
            <a:endParaRPr lang="en-US" sz="2900" b="1" cap="none" baseline="30000" dirty="0">
              <a:solidFill>
                <a:prstClr val="white"/>
              </a:solidFill>
            </a:endParaRPr>
          </a:p>
        </p:txBody>
      </p:sp>
      <p:sp>
        <p:nvSpPr>
          <p:cNvPr id="9" name="Title 1"/>
          <p:cNvSpPr txBox="1">
            <a:spLocks/>
          </p:cNvSpPr>
          <p:nvPr/>
        </p:nvSpPr>
        <p:spPr bwMode="auto">
          <a:xfrm>
            <a:off x="7004304" y="2118049"/>
            <a:ext cx="2017776" cy="2723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4400" kern="1200" cap="all"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pPr fontAlgn="auto">
              <a:spcAft>
                <a:spcPts val="0"/>
              </a:spcAft>
              <a:defRPr/>
            </a:pPr>
            <a:endParaRPr lang="en-US" sz="2000" b="1" cap="none" dirty="0">
              <a:solidFill>
                <a:prstClr val="white"/>
              </a:solidFill>
            </a:endParaRPr>
          </a:p>
        </p:txBody>
      </p:sp>
      <p:pic>
        <p:nvPicPr>
          <p:cNvPr id="14" name="Picture 2" descr="C:\Users\lvansandt\Pictures\bruce\photo shoot\Marigold.JPG"/>
          <p:cNvPicPr>
            <a:picLocks noChangeAspect="1" noChangeArrowheads="1"/>
          </p:cNvPicPr>
          <p:nvPr/>
        </p:nvPicPr>
        <p:blipFill rotWithShape="1">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flipH="1">
            <a:off x="7010400" y="152400"/>
            <a:ext cx="2011680" cy="1801438"/>
          </a:xfrm>
          <a:prstGeom prst="rect">
            <a:avLst/>
          </a:prstGeom>
          <a:noFill/>
        </p:spPr>
      </p:pic>
      <p:pic>
        <p:nvPicPr>
          <p:cNvPr id="15" name="Content Placeholder 3" descr="CZBG-full-whitetri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5066" y="5068743"/>
            <a:ext cx="1516109" cy="1536499"/>
          </a:xfrm>
          <a:prstGeom prst="rect">
            <a:avLst/>
          </a:prstGeom>
        </p:spPr>
      </p:pic>
      <p:pic>
        <p:nvPicPr>
          <p:cNvPr id="16" name="Picture 15" descr="CREW logo.jpg"/>
          <p:cNvPicPr>
            <a:picLocks noChangeAspect="1"/>
          </p:cNvPicPr>
          <p:nvPr/>
        </p:nvPicPr>
        <p:blipFill>
          <a:blip r:embed="rId4" cstate="print"/>
          <a:stretch>
            <a:fillRect/>
          </a:stretch>
        </p:blipFill>
        <p:spPr>
          <a:xfrm>
            <a:off x="2140575" y="4723866"/>
            <a:ext cx="1497073" cy="1967928"/>
          </a:xfrm>
          <a:prstGeom prst="rect">
            <a:avLst/>
          </a:prstGeom>
        </p:spPr>
      </p:pic>
      <p:pic>
        <p:nvPicPr>
          <p:cNvPr id="1026" name="Picture 2" descr="Caltec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67048" y="5370997"/>
            <a:ext cx="2755900" cy="67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367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01EEF-2BEB-481D-AEF6-2B4013FF377F}"/>
              </a:ext>
            </a:extLst>
          </p:cNvPr>
          <p:cNvSpPr>
            <a:spLocks noGrp="1"/>
          </p:cNvSpPr>
          <p:nvPr>
            <p:ph type="title"/>
          </p:nvPr>
        </p:nvSpPr>
        <p:spPr/>
        <p:txBody>
          <a:bodyPr/>
          <a:lstStyle/>
          <a:p>
            <a:r>
              <a:rPr lang="en-US" dirty="0"/>
              <a:t>SMI41 antibody production</a:t>
            </a:r>
          </a:p>
        </p:txBody>
      </p:sp>
      <p:pic>
        <p:nvPicPr>
          <p:cNvPr id="5" name="Picture 4">
            <a:extLst>
              <a:ext uri="{FF2B5EF4-FFF2-40B4-BE49-F238E27FC236}">
                <a16:creationId xmlns="" xmlns:a16="http://schemas.microsoft.com/office/drawing/2014/main" id="{B8DC74BF-79A7-4B3F-9210-222C7A781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3431" y="1879028"/>
            <a:ext cx="5387370" cy="3753286"/>
          </a:xfrm>
          <a:prstGeom prst="rect">
            <a:avLst/>
          </a:prstGeom>
        </p:spPr>
      </p:pic>
      <p:grpSp>
        <p:nvGrpSpPr>
          <p:cNvPr id="4" name="Group 3"/>
          <p:cNvGrpSpPr/>
          <p:nvPr/>
        </p:nvGrpSpPr>
        <p:grpSpPr>
          <a:xfrm>
            <a:off x="4500559" y="465821"/>
            <a:ext cx="4778245" cy="1262967"/>
            <a:chOff x="4191544" y="930890"/>
            <a:chExt cx="4778245" cy="1262967"/>
          </a:xfrm>
        </p:grpSpPr>
        <p:sp>
          <p:nvSpPr>
            <p:cNvPr id="6" name="Rectangle 5"/>
            <p:cNvSpPr/>
            <p:nvPr/>
          </p:nvSpPr>
          <p:spPr>
            <a:xfrm>
              <a:off x="4191544" y="930890"/>
              <a:ext cx="4778245" cy="1262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377505" y="1101858"/>
              <a:ext cx="4493865" cy="830997"/>
            </a:xfrm>
            <a:prstGeom prst="rect">
              <a:avLst/>
            </a:prstGeom>
            <a:noFill/>
          </p:spPr>
          <p:txBody>
            <a:bodyPr wrap="square" rtlCol="0">
              <a:spAutoFit/>
            </a:bodyPr>
            <a:lstStyle/>
            <a:p>
              <a:pPr algn="just"/>
              <a:r>
                <a:rPr lang="en-US" sz="2400" dirty="0"/>
                <a:t>In the mouse, threshold titer level to produce infertility was 200 </a:t>
              </a:r>
              <a:r>
                <a:rPr lang="en-US" sz="2400" dirty="0">
                  <a:latin typeface="Calibri" panose="020F0502020204030204" pitchFamily="34" charset="0"/>
                  <a:cs typeface="Calibri" panose="020F0502020204030204" pitchFamily="34" charset="0"/>
                </a:rPr>
                <a:t>µ</a:t>
              </a:r>
              <a:r>
                <a:rPr lang="en-US" sz="2400" dirty="0"/>
                <a:t>g/ml</a:t>
              </a:r>
            </a:p>
          </p:txBody>
        </p:sp>
      </p:grpSp>
    </p:spTree>
    <p:extLst>
      <p:ext uri="{BB962C8B-B14F-4D97-AF65-F5344CB8AC3E}">
        <p14:creationId xmlns:p14="http://schemas.microsoft.com/office/powerpoint/2010/main" val="266034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 profiles</a:t>
            </a:r>
          </a:p>
        </p:txBody>
      </p:sp>
      <p:pic>
        <p:nvPicPr>
          <p:cNvPr id="4" name="Picture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7673" y="2062924"/>
            <a:ext cx="7763350" cy="3666364"/>
          </a:xfrm>
          <a:prstGeom prst="rect">
            <a:avLst/>
          </a:prstGeom>
        </p:spPr>
      </p:pic>
      <p:sp>
        <p:nvSpPr>
          <p:cNvPr id="5" name="Rectangle 4"/>
          <p:cNvSpPr/>
          <p:nvPr/>
        </p:nvSpPr>
        <p:spPr>
          <a:xfrm>
            <a:off x="1640206" y="1720024"/>
            <a:ext cx="201168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a:t>
            </a:r>
            <a:r>
              <a:rPr lang="en-US" dirty="0" err="1"/>
              <a:t>Tx</a:t>
            </a:r>
            <a:endParaRPr lang="en-US" dirty="0"/>
          </a:p>
        </p:txBody>
      </p:sp>
      <p:sp>
        <p:nvSpPr>
          <p:cNvPr id="6" name="Rectangle 5"/>
          <p:cNvSpPr/>
          <p:nvPr/>
        </p:nvSpPr>
        <p:spPr>
          <a:xfrm>
            <a:off x="3743326" y="1720024"/>
            <a:ext cx="100584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r>
              <a:rPr lang="en-US" dirty="0"/>
              <a:t> </a:t>
            </a:r>
          </a:p>
        </p:txBody>
      </p:sp>
      <p:sp>
        <p:nvSpPr>
          <p:cNvPr id="7" name="Rectangle 6"/>
          <p:cNvSpPr/>
          <p:nvPr/>
        </p:nvSpPr>
        <p:spPr>
          <a:xfrm>
            <a:off x="4840606" y="1720024"/>
            <a:ext cx="256032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a:t>
            </a:r>
            <a:r>
              <a:rPr lang="en-US" dirty="0" err="1"/>
              <a:t>Tx</a:t>
            </a:r>
            <a:r>
              <a:rPr lang="en-US" dirty="0"/>
              <a:t> </a:t>
            </a:r>
          </a:p>
        </p:txBody>
      </p:sp>
      <p:pic>
        <p:nvPicPr>
          <p:cNvPr id="12" name="Picture 4" descr="C:\Users\lvansandt\AppData\Local\Microsoft\Windows\Temporary Internet Files\Content.IE5\PX39OIDU\needle-38080_64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584336">
            <a:off x="3699375" y="3781438"/>
            <a:ext cx="458675" cy="229338"/>
          </a:xfrm>
          <a:prstGeom prst="rect">
            <a:avLst/>
          </a:prstGeom>
          <a:noFill/>
        </p:spPr>
      </p:pic>
    </p:spTree>
    <p:extLst>
      <p:ext uri="{BB962C8B-B14F-4D97-AF65-F5344CB8AC3E}">
        <p14:creationId xmlns:p14="http://schemas.microsoft.com/office/powerpoint/2010/main" val="15816329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 profiles</a:t>
            </a:r>
          </a:p>
        </p:txBody>
      </p:sp>
      <p:sp>
        <p:nvSpPr>
          <p:cNvPr id="5" name="Rectangle 4"/>
          <p:cNvSpPr/>
          <p:nvPr/>
        </p:nvSpPr>
        <p:spPr>
          <a:xfrm>
            <a:off x="1640206" y="1720024"/>
            <a:ext cx="210312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a:t>
            </a:r>
            <a:r>
              <a:rPr lang="en-US" dirty="0" err="1"/>
              <a:t>Tx</a:t>
            </a:r>
            <a:endParaRPr lang="en-US" dirty="0"/>
          </a:p>
        </p:txBody>
      </p:sp>
      <p:sp>
        <p:nvSpPr>
          <p:cNvPr id="6" name="Rectangle 5"/>
          <p:cNvSpPr/>
          <p:nvPr/>
        </p:nvSpPr>
        <p:spPr>
          <a:xfrm>
            <a:off x="3834766" y="1720024"/>
            <a:ext cx="100584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r>
              <a:rPr lang="en-US" dirty="0"/>
              <a:t> </a:t>
            </a:r>
          </a:p>
        </p:txBody>
      </p:sp>
      <p:sp>
        <p:nvSpPr>
          <p:cNvPr id="7" name="Rectangle 6"/>
          <p:cNvSpPr/>
          <p:nvPr/>
        </p:nvSpPr>
        <p:spPr>
          <a:xfrm>
            <a:off x="4932046" y="1720024"/>
            <a:ext cx="256032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a:t>
            </a:r>
            <a:r>
              <a:rPr lang="en-US" dirty="0" err="1"/>
              <a:t>Tx</a:t>
            </a:r>
            <a:r>
              <a:rPr lang="en-US" dirty="0"/>
              <a:t> </a:t>
            </a:r>
          </a:p>
        </p:txBody>
      </p:sp>
      <p:pic>
        <p:nvPicPr>
          <p:cNvPr id="9" name="Picture 8"/>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1961" y="2062924"/>
            <a:ext cx="7763350" cy="3666364"/>
          </a:xfrm>
          <a:prstGeom prst="rect">
            <a:avLst/>
          </a:prstGeom>
        </p:spPr>
      </p:pic>
      <p:pic>
        <p:nvPicPr>
          <p:cNvPr id="10" name="Picture 4" descr="C:\Users\lvansandt\AppData\Local\Microsoft\Windows\Temporary Internet Files\Content.IE5\PX39OIDU\needle-38080_64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584336">
            <a:off x="3790815" y="3781437"/>
            <a:ext cx="458675" cy="229338"/>
          </a:xfrm>
          <a:prstGeom prst="rect">
            <a:avLst/>
          </a:prstGeom>
          <a:noFill/>
        </p:spPr>
      </p:pic>
    </p:spTree>
    <p:extLst>
      <p:ext uri="{BB962C8B-B14F-4D97-AF65-F5344CB8AC3E}">
        <p14:creationId xmlns:p14="http://schemas.microsoft.com/office/powerpoint/2010/main" val="1999556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1961" y="2062924"/>
            <a:ext cx="7763350" cy="3666364"/>
          </a:xfrm>
          <a:prstGeom prst="rect">
            <a:avLst/>
          </a:prstGeom>
        </p:spPr>
      </p:pic>
      <p:sp>
        <p:nvSpPr>
          <p:cNvPr id="2" name="Title 1"/>
          <p:cNvSpPr>
            <a:spLocks noGrp="1"/>
          </p:cNvSpPr>
          <p:nvPr>
            <p:ph type="title"/>
          </p:nvPr>
        </p:nvSpPr>
        <p:spPr/>
        <p:txBody>
          <a:bodyPr/>
          <a:lstStyle/>
          <a:p>
            <a:r>
              <a:rPr lang="en-US" dirty="0"/>
              <a:t>Hormone profiles</a:t>
            </a:r>
          </a:p>
        </p:txBody>
      </p:sp>
      <p:sp>
        <p:nvSpPr>
          <p:cNvPr id="5" name="Rectangle 4"/>
          <p:cNvSpPr/>
          <p:nvPr/>
        </p:nvSpPr>
        <p:spPr>
          <a:xfrm>
            <a:off x="1640206" y="1720024"/>
            <a:ext cx="210312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a:t>
            </a:r>
            <a:r>
              <a:rPr lang="en-US" dirty="0" err="1"/>
              <a:t>Tx</a:t>
            </a:r>
            <a:endParaRPr lang="en-US" dirty="0"/>
          </a:p>
        </p:txBody>
      </p:sp>
      <p:sp>
        <p:nvSpPr>
          <p:cNvPr id="6" name="Rectangle 5"/>
          <p:cNvSpPr/>
          <p:nvPr/>
        </p:nvSpPr>
        <p:spPr>
          <a:xfrm>
            <a:off x="3834766" y="1720024"/>
            <a:ext cx="100584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r>
              <a:rPr lang="en-US" dirty="0"/>
              <a:t> </a:t>
            </a:r>
          </a:p>
        </p:txBody>
      </p:sp>
      <p:sp>
        <p:nvSpPr>
          <p:cNvPr id="7" name="Rectangle 6"/>
          <p:cNvSpPr/>
          <p:nvPr/>
        </p:nvSpPr>
        <p:spPr>
          <a:xfrm>
            <a:off x="4932046" y="1720024"/>
            <a:ext cx="237744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a:t>
            </a:r>
            <a:r>
              <a:rPr lang="en-US" dirty="0" err="1"/>
              <a:t>Tx</a:t>
            </a:r>
            <a:r>
              <a:rPr lang="en-US" dirty="0"/>
              <a:t> </a:t>
            </a:r>
          </a:p>
        </p:txBody>
      </p:sp>
      <p:pic>
        <p:nvPicPr>
          <p:cNvPr id="10" name="Picture 4" descr="C:\Users\lvansandt\AppData\Local\Microsoft\Windows\Temporary Internet Files\Content.IE5\PX39OIDU\needle-38080_64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584336">
            <a:off x="3922963" y="4036026"/>
            <a:ext cx="458675" cy="229338"/>
          </a:xfrm>
          <a:prstGeom prst="rect">
            <a:avLst/>
          </a:prstGeom>
          <a:noFill/>
        </p:spPr>
      </p:pic>
    </p:spTree>
    <p:extLst>
      <p:ext uri="{BB962C8B-B14F-4D97-AF65-F5344CB8AC3E}">
        <p14:creationId xmlns:p14="http://schemas.microsoft.com/office/powerpoint/2010/main" val="3037249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 profiles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289" y="2255329"/>
            <a:ext cx="3479292" cy="226161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1581" y="2255329"/>
            <a:ext cx="3625596" cy="2261616"/>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34821" y="1798129"/>
            <a:ext cx="1278445" cy="914400"/>
          </a:xfrm>
          <a:prstGeom prst="rect">
            <a:avLst/>
          </a:prstGeom>
        </p:spPr>
      </p:pic>
      <p:sp>
        <p:nvSpPr>
          <p:cNvPr id="7" name="Rectangle 6"/>
          <p:cNvSpPr/>
          <p:nvPr/>
        </p:nvSpPr>
        <p:spPr>
          <a:xfrm>
            <a:off x="2281938" y="2701409"/>
            <a:ext cx="1138453" cy="369332"/>
          </a:xfrm>
          <a:prstGeom prst="rect">
            <a:avLst/>
          </a:prstGeom>
        </p:spPr>
        <p:txBody>
          <a:bodyPr wrap="none">
            <a:spAutoFit/>
          </a:bodyPr>
          <a:lstStyle/>
          <a:p>
            <a:r>
              <a:rPr lang="en-US" i="1" dirty="0"/>
              <a:t>P</a:t>
            </a:r>
            <a:r>
              <a:rPr lang="en-US" dirty="0"/>
              <a:t>=0.4065</a:t>
            </a:r>
          </a:p>
        </p:txBody>
      </p:sp>
      <p:sp>
        <p:nvSpPr>
          <p:cNvPr id="8" name="Rectangle 7"/>
          <p:cNvSpPr/>
          <p:nvPr/>
        </p:nvSpPr>
        <p:spPr>
          <a:xfrm>
            <a:off x="5973197" y="2701409"/>
            <a:ext cx="1138453" cy="369332"/>
          </a:xfrm>
          <a:prstGeom prst="rect">
            <a:avLst/>
          </a:prstGeom>
        </p:spPr>
        <p:txBody>
          <a:bodyPr wrap="none">
            <a:spAutoFit/>
          </a:bodyPr>
          <a:lstStyle/>
          <a:p>
            <a:r>
              <a:rPr lang="en-US" i="1" dirty="0"/>
              <a:t>P</a:t>
            </a:r>
            <a:r>
              <a:rPr lang="en-US" dirty="0"/>
              <a:t>=0.0914</a:t>
            </a:r>
          </a:p>
        </p:txBody>
      </p:sp>
    </p:spTree>
    <p:extLst>
      <p:ext uri="{BB962C8B-B14F-4D97-AF65-F5344CB8AC3E}">
        <p14:creationId xmlns:p14="http://schemas.microsoft.com/office/powerpoint/2010/main" val="39109332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Anti-SMI41 antibody production</a:t>
            </a:r>
          </a:p>
        </p:txBody>
      </p:sp>
      <p:graphicFrame>
        <p:nvGraphicFramePr>
          <p:cNvPr id="4" name="Chart 3"/>
          <p:cNvGraphicFramePr>
            <a:graphicFrameLocks/>
          </p:cNvGraphicFramePr>
          <p:nvPr>
            <p:extLst>
              <p:ext uri="{D42A27DB-BD31-4B8C-83A1-F6EECF244321}">
                <p14:modId xmlns:p14="http://schemas.microsoft.com/office/powerpoint/2010/main" val="1887640492"/>
              </p:ext>
            </p:extLst>
          </p:nvPr>
        </p:nvGraphicFramePr>
        <p:xfrm>
          <a:off x="384048" y="1991056"/>
          <a:ext cx="8153400" cy="360964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 xmlns:a16="http://schemas.microsoft.com/office/drawing/2014/main" id="{B8DC74BF-79A7-4B3F-9210-222C7A781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648" y="1728787"/>
            <a:ext cx="2690899" cy="1874702"/>
          </a:xfrm>
          <a:prstGeom prst="rect">
            <a:avLst/>
          </a:prstGeom>
          <a:ln>
            <a:solidFill>
              <a:schemeClr val="accent1"/>
            </a:solidFill>
          </a:ln>
        </p:spPr>
      </p:pic>
    </p:spTree>
    <p:extLst>
      <p:ext uri="{BB962C8B-B14F-4D97-AF65-F5344CB8AC3E}">
        <p14:creationId xmlns:p14="http://schemas.microsoft.com/office/powerpoint/2010/main" val="3085968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quarter" idx="1"/>
          </p:nvPr>
        </p:nvSpPr>
        <p:spPr/>
        <p:txBody>
          <a:bodyPr/>
          <a:lstStyle/>
          <a:p>
            <a:r>
              <a:rPr lang="en-US" dirty="0"/>
              <a:t>Expressed a functional GnRH antibody in the cat using a recombinant AAV-vectored approach</a:t>
            </a:r>
          </a:p>
          <a:p>
            <a:pPr marL="0" indent="0">
              <a:buNone/>
            </a:pPr>
            <a:endParaRPr lang="en-US" dirty="0"/>
          </a:p>
          <a:p>
            <a:r>
              <a:rPr lang="en-US" dirty="0"/>
              <a:t>Suspected immunogenicity prevented the threshold </a:t>
            </a:r>
            <a:r>
              <a:rPr lang="en-US" dirty="0" err="1"/>
              <a:t>titler</a:t>
            </a:r>
            <a:r>
              <a:rPr lang="en-US" dirty="0"/>
              <a:t> level to inhibit ovarian cyclicity to be achieved</a:t>
            </a:r>
          </a:p>
        </p:txBody>
      </p:sp>
    </p:spTree>
    <p:extLst>
      <p:ext uri="{BB962C8B-B14F-4D97-AF65-F5344CB8AC3E}">
        <p14:creationId xmlns:p14="http://schemas.microsoft.com/office/powerpoint/2010/main" val="2885425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pic>
        <p:nvPicPr>
          <p:cNvPr id="5" name="Picture 4"/>
          <p:cNvPicPr>
            <a:picLocks noChangeAspect="1"/>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blip>
          <a:stretch>
            <a:fillRect/>
          </a:stretch>
        </p:blipFill>
        <p:spPr>
          <a:xfrm>
            <a:off x="265113" y="2336800"/>
            <a:ext cx="7858125" cy="2667000"/>
          </a:xfrm>
          <a:prstGeom prst="rect">
            <a:avLst/>
          </a:prstGeom>
        </p:spPr>
      </p:pic>
      <p:pic>
        <p:nvPicPr>
          <p:cNvPr id="6" name="Picture 2" descr="Calte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648" y="1756797"/>
            <a:ext cx="2755900" cy="67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437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468" y="2079322"/>
            <a:ext cx="8768220" cy="4626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rot="16200000">
            <a:off x="3684426" y="-3317623"/>
            <a:ext cx="1787673" cy="87556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bwMode="auto">
          <a:xfrm>
            <a:off x="187891" y="275573"/>
            <a:ext cx="8956110" cy="17411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1" fontAlgn="base" hangingPunct="1">
              <a:spcBef>
                <a:spcPct val="0"/>
              </a:spcBef>
              <a:spcAft>
                <a:spcPct val="0"/>
              </a:spcAft>
              <a:defRPr sz="4400" kern="1200" cap="all"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sz="5400" b="1" dirty="0">
                <a:solidFill>
                  <a:srgbClr val="676A55"/>
                </a:solidFill>
              </a:rPr>
              <a:t>team CAT</a:t>
            </a:r>
          </a:p>
          <a:p>
            <a:endParaRPr lang="en-US" sz="5400" b="1" dirty="0">
              <a:solidFill>
                <a:srgbClr val="676A55"/>
              </a:solidFill>
            </a:endParaRPr>
          </a:p>
        </p:txBody>
      </p:sp>
      <p:pic>
        <p:nvPicPr>
          <p:cNvPr id="10" name="Picture 9" descr="Bill and Sihi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616" y="2233896"/>
            <a:ext cx="1343192" cy="202688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6" name="Picture 1" descr="C:\Bill's HD\Disease model kittens08\SMAkittens09\SMAcatswithJacki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7142" y="4433692"/>
            <a:ext cx="1502120" cy="202953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39637" y="4433692"/>
            <a:ext cx="1470317" cy="202996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5121" name="Picture 1" descr="C:\Users\lvansandt\Dropbox\Volunter update 2016\IMG_0238.JPG"/>
          <p:cNvPicPr>
            <a:picLocks noChangeAspect="1" noChangeArrowheads="1"/>
          </p:cNvPicPr>
          <p:nvPr/>
        </p:nvPicPr>
        <p:blipFill>
          <a:blip r:embed="rId6" cstate="screen">
            <a:extLst>
              <a:ext uri="{28A0092B-C50C-407E-A947-70E740481C1C}">
                <a14:useLocalDpi xmlns:a14="http://schemas.microsoft.com/office/drawing/2010/main"/>
              </a:ext>
            </a:extLst>
          </a:blip>
          <a:srcRect t="-591"/>
          <a:stretch>
            <a:fillRect/>
          </a:stretch>
        </p:blipFill>
        <p:spPr bwMode="auto">
          <a:xfrm>
            <a:off x="2659550" y="4421688"/>
            <a:ext cx="1819799" cy="2041972"/>
          </a:xfrm>
          <a:prstGeom prst="rect">
            <a:avLst/>
          </a:prstGeom>
          <a:noFill/>
        </p:spPr>
      </p:pic>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92919" y="2233896"/>
            <a:ext cx="1520227" cy="2026881"/>
          </a:xfrm>
          <a:prstGeom prst="rect">
            <a:avLst/>
          </a:prstGeom>
        </p:spPr>
      </p:pic>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21463" y="2233896"/>
            <a:ext cx="1543987" cy="2098179"/>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721463" y="4490976"/>
            <a:ext cx="1528491" cy="1972247"/>
          </a:xfrm>
          <a:prstGeom prst="rect">
            <a:avLst/>
          </a:prstGeom>
        </p:spPr>
      </p:pic>
      <p:pic>
        <p:nvPicPr>
          <p:cNvPr id="13" name="Picture 12"/>
          <p:cNvPicPr>
            <a:picLocks noChangeAspect="1"/>
          </p:cNvPicPr>
          <p:nvPr/>
        </p:nvPicPr>
        <p:blipFill rotWithShape="1">
          <a:blip r:embed="rId10" cstate="screen">
            <a:extLst>
              <a:ext uri="{28A0092B-C50C-407E-A947-70E740481C1C}">
                <a14:useLocalDpi xmlns:a14="http://schemas.microsoft.com/office/drawing/2010/main"/>
              </a:ext>
            </a:extLst>
          </a:blip>
          <a:srcRect l="-75"/>
          <a:stretch/>
        </p:blipFill>
        <p:spPr>
          <a:xfrm>
            <a:off x="2636126" y="2233896"/>
            <a:ext cx="1548475" cy="2049034"/>
          </a:xfrm>
          <a:prstGeom prst="rect">
            <a:avLst/>
          </a:prstGeom>
        </p:spPr>
      </p:pic>
      <p:grpSp>
        <p:nvGrpSpPr>
          <p:cNvPr id="9" name="Group 8"/>
          <p:cNvGrpSpPr/>
          <p:nvPr/>
        </p:nvGrpSpPr>
        <p:grpSpPr>
          <a:xfrm>
            <a:off x="5957465" y="371876"/>
            <a:ext cx="1527995" cy="1548545"/>
            <a:chOff x="6028107" y="451326"/>
            <a:chExt cx="1527995" cy="1548545"/>
          </a:xfrm>
        </p:grpSpPr>
        <p:sp>
          <p:nvSpPr>
            <p:cNvPr id="8" name="Rectangle 7"/>
            <p:cNvSpPr/>
            <p:nvPr/>
          </p:nvSpPr>
          <p:spPr>
            <a:xfrm>
              <a:off x="6412049" y="671513"/>
              <a:ext cx="760113" cy="688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descr="CZBG-full-whitetrim.jpg"/>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028107" y="451326"/>
              <a:ext cx="1527995" cy="1548545"/>
            </a:xfrm>
            <a:prstGeom prst="rect">
              <a:avLst/>
            </a:prstGeom>
          </p:spPr>
        </p:pic>
      </p:grpSp>
      <p:grpSp>
        <p:nvGrpSpPr>
          <p:cNvPr id="12" name="Group 11"/>
          <p:cNvGrpSpPr/>
          <p:nvPr/>
        </p:nvGrpSpPr>
        <p:grpSpPr>
          <a:xfrm>
            <a:off x="7678463" y="347332"/>
            <a:ext cx="1084644" cy="1425783"/>
            <a:chOff x="9527943" y="497699"/>
            <a:chExt cx="1084644" cy="1425783"/>
          </a:xfrm>
        </p:grpSpPr>
        <p:sp>
          <p:nvSpPr>
            <p:cNvPr id="11" name="Oval 10"/>
            <p:cNvSpPr/>
            <p:nvPr/>
          </p:nvSpPr>
          <p:spPr>
            <a:xfrm>
              <a:off x="9571917" y="928688"/>
              <a:ext cx="996696" cy="9947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REW logo.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9527943" y="497699"/>
              <a:ext cx="1084644" cy="1425783"/>
            </a:xfrm>
            <a:prstGeom prst="rect">
              <a:avLst/>
            </a:prstGeom>
          </p:spPr>
        </p:pic>
      </p:grpSp>
    </p:spTree>
    <p:extLst>
      <p:ext uri="{BB962C8B-B14F-4D97-AF65-F5344CB8AC3E}">
        <p14:creationId xmlns:p14="http://schemas.microsoft.com/office/powerpoint/2010/main" val="26255804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pic>
        <p:nvPicPr>
          <p:cNvPr id="4" name="Picture 2" descr="Image result for cat scientis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2743200"/>
            <a:ext cx="5511094" cy="2893325"/>
          </a:xfrm>
          <a:prstGeom prst="rect">
            <a:avLst/>
          </a:prstGeom>
          <a:noFill/>
        </p:spPr>
      </p:pic>
    </p:spTree>
    <p:extLst>
      <p:ext uri="{BB962C8B-B14F-4D97-AF65-F5344CB8AC3E}">
        <p14:creationId xmlns:p14="http://schemas.microsoft.com/office/powerpoint/2010/main" val="1706360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724400"/>
            <a:ext cx="9144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612648" y="228600"/>
            <a:ext cx="8836152" cy="990600"/>
          </a:xfrm>
        </p:spPr>
        <p:txBody>
          <a:bodyPr/>
          <a:lstStyle/>
          <a:p>
            <a:r>
              <a:rPr lang="en-US" sz="3600" dirty="0"/>
              <a:t>Non-surgical sterilization of domestic cats</a:t>
            </a:r>
          </a:p>
        </p:txBody>
      </p:sp>
      <p:sp>
        <p:nvSpPr>
          <p:cNvPr id="5" name="Content Placeholder 4"/>
          <p:cNvSpPr>
            <a:spLocks noGrp="1"/>
          </p:cNvSpPr>
          <p:nvPr>
            <p:ph sz="quarter" idx="1"/>
          </p:nvPr>
        </p:nvSpPr>
        <p:spPr>
          <a:xfrm>
            <a:off x="3352800" y="1600200"/>
            <a:ext cx="5562600" cy="3124200"/>
          </a:xfrm>
        </p:spPr>
        <p:txBody>
          <a:bodyPr/>
          <a:lstStyle/>
          <a:p>
            <a:r>
              <a:rPr lang="en-US" dirty="0"/>
              <a:t>80 million free-roaming cats in the United States</a:t>
            </a:r>
          </a:p>
          <a:p>
            <a:pPr lvl="1"/>
            <a:r>
              <a:rPr lang="en-US" sz="2000" dirty="0"/>
              <a:t>2.7 million shelter dogs and cats are euthanized each year</a:t>
            </a:r>
          </a:p>
          <a:p>
            <a:pPr lvl="1"/>
            <a:r>
              <a:rPr lang="en-US" sz="2000" dirty="0"/>
              <a:t>Outdoor cats have negative impacts on birds and other wildlife species</a:t>
            </a:r>
          </a:p>
          <a:p>
            <a:r>
              <a:rPr lang="en-US" dirty="0"/>
              <a:t>Surgical sterilization common approach</a:t>
            </a:r>
          </a:p>
          <a:p>
            <a:pPr lvl="1"/>
            <a:r>
              <a:rPr lang="en-US" sz="2000" dirty="0"/>
              <a:t>$, labor-intensive, highly-technical</a:t>
            </a:r>
          </a:p>
          <a:p>
            <a:r>
              <a:rPr lang="en-US" dirty="0"/>
              <a:t>Non-surgical sterilization more field-friendly</a:t>
            </a:r>
          </a:p>
        </p:txBody>
      </p:sp>
      <p:pic>
        <p:nvPicPr>
          <p:cNvPr id="6" name="Picture 2" descr="Aoshima cat island Jap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391" y="1507754"/>
            <a:ext cx="3049670" cy="2685212"/>
          </a:xfrm>
          <a:prstGeom prst="rect">
            <a:avLst/>
          </a:prstGeom>
          <a:noFill/>
        </p:spPr>
      </p:pic>
      <p:pic>
        <p:nvPicPr>
          <p:cNvPr id="7" name="Picture 2" descr="cat_surger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828800"/>
            <a:ext cx="3093763" cy="2155731"/>
          </a:xfrm>
          <a:prstGeom prst="rect">
            <a:avLst/>
          </a:prstGeom>
          <a:noFill/>
        </p:spPr>
      </p:pic>
      <p:pic>
        <p:nvPicPr>
          <p:cNvPr id="8" name="Picture 4" descr="https://consumeraffairs.global.ssl.fastly.net/files/cache/news/cat-injection-_Ermolaev_Alexandr_-_Fotolia_larg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 y="4114800"/>
            <a:ext cx="2545972" cy="2156347"/>
          </a:xfrm>
          <a:prstGeom prst="rect">
            <a:avLst/>
          </a:prstGeom>
          <a:noFill/>
        </p:spPr>
      </p:pic>
      <p:pic>
        <p:nvPicPr>
          <p:cNvPr id="10" name="Picture 4" descr="http://www.glitters20.com/quotes/wp-content/uploads/2012/12/Sylvester-6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8316" y="4258100"/>
            <a:ext cx="3049670" cy="2306473"/>
          </a:xfrm>
          <a:prstGeom prst="rect">
            <a:avLst/>
          </a:prstGeom>
          <a:noFill/>
        </p:spPr>
      </p:pic>
    </p:spTree>
    <p:custDataLst>
      <p:tags r:id="rId1"/>
    </p:custDataLst>
    <p:extLst>
      <p:ext uri="{BB962C8B-B14F-4D97-AF65-F5344CB8AC3E}">
        <p14:creationId xmlns:p14="http://schemas.microsoft.com/office/powerpoint/2010/main" val="185575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pic>
        <p:nvPicPr>
          <p:cNvPr id="4" name="Picture 2" descr="Image result for cat scientis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2743200"/>
            <a:ext cx="5511094" cy="2893325"/>
          </a:xfrm>
          <a:prstGeom prst="rect">
            <a:avLst/>
          </a:prstGeom>
          <a:noFill/>
        </p:spPr>
      </p:pic>
    </p:spTree>
    <p:extLst>
      <p:ext uri="{BB962C8B-B14F-4D97-AF65-F5344CB8AC3E}">
        <p14:creationId xmlns:p14="http://schemas.microsoft.com/office/powerpoint/2010/main" val="4254701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Adeno</a:t>
            </a:r>
            <a:r>
              <a:rPr lang="en-US" dirty="0"/>
              <a:t>-associated virus</a:t>
            </a:r>
          </a:p>
        </p:txBody>
      </p:sp>
      <p:sp>
        <p:nvSpPr>
          <p:cNvPr id="5" name="Content Placeholder 4"/>
          <p:cNvSpPr>
            <a:spLocks noGrp="1"/>
          </p:cNvSpPr>
          <p:nvPr>
            <p:ph sz="quarter" idx="1"/>
          </p:nvPr>
        </p:nvSpPr>
        <p:spPr>
          <a:xfrm>
            <a:off x="612648" y="1905000"/>
            <a:ext cx="7616952" cy="4495800"/>
          </a:xfrm>
        </p:spPr>
        <p:txBody>
          <a:bodyPr/>
          <a:lstStyle/>
          <a:p>
            <a:r>
              <a:rPr lang="en-US" dirty="0"/>
              <a:t>Requires adenovirus (or herpesvirus) to replicate</a:t>
            </a:r>
          </a:p>
          <a:p>
            <a:r>
              <a:rPr lang="en-US" dirty="0"/>
              <a:t>Non-pathogenic virus</a:t>
            </a:r>
          </a:p>
          <a:p>
            <a:pPr lvl="1"/>
            <a:endParaRPr lang="en-US" dirty="0"/>
          </a:p>
          <a:p>
            <a:pPr lvl="1"/>
            <a:endParaRPr lang="en-US" dirty="0"/>
          </a:p>
        </p:txBody>
      </p:sp>
      <p:pic>
        <p:nvPicPr>
          <p:cNvPr id="2050" name="Picture 2" descr=" Atomic structure of Adeno-Associated Virus (PDB 1LP3),  a vector for human gene therapy."/>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0600" y="2667000"/>
            <a:ext cx="320793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2661" y="3069641"/>
            <a:ext cx="2332687" cy="2402654"/>
          </a:xfrm>
          <a:prstGeom prst="rect">
            <a:avLst/>
          </a:prstGeom>
          <a:noFill/>
          <a:ln w="9525">
            <a:noFill/>
            <a:miter lim="800000"/>
            <a:headEnd/>
            <a:tailEnd/>
          </a:ln>
        </p:spPr>
      </p:pic>
      <p:sp>
        <p:nvSpPr>
          <p:cNvPr id="2" name="TextBox 1"/>
          <p:cNvSpPr txBox="1"/>
          <p:nvPr/>
        </p:nvSpPr>
        <p:spPr>
          <a:xfrm>
            <a:off x="3565339" y="3547693"/>
            <a:ext cx="1295400" cy="1446550"/>
          </a:xfrm>
          <a:prstGeom prst="rect">
            <a:avLst/>
          </a:prstGeom>
          <a:noFill/>
        </p:spPr>
        <p:txBody>
          <a:bodyPr wrap="square" rtlCol="0">
            <a:spAutoFit/>
          </a:bodyPr>
          <a:lstStyle/>
          <a:p>
            <a:r>
              <a:rPr lang="en-US" sz="8800" dirty="0"/>
              <a:t>=</a:t>
            </a:r>
          </a:p>
        </p:txBody>
      </p:sp>
    </p:spTree>
    <p:extLst>
      <p:ext uri="{BB962C8B-B14F-4D97-AF65-F5344CB8AC3E}">
        <p14:creationId xmlns:p14="http://schemas.microsoft.com/office/powerpoint/2010/main" val="1365800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AAV vector</a:t>
            </a:r>
          </a:p>
        </p:txBody>
      </p:sp>
      <p:sp>
        <p:nvSpPr>
          <p:cNvPr id="5" name="Content Placeholder 4"/>
          <p:cNvSpPr>
            <a:spLocks noGrp="1"/>
          </p:cNvSpPr>
          <p:nvPr>
            <p:ph sz="quarter" idx="1"/>
          </p:nvPr>
        </p:nvSpPr>
        <p:spPr>
          <a:xfrm>
            <a:off x="612648" y="1600200"/>
            <a:ext cx="7997952" cy="4495800"/>
          </a:xfrm>
        </p:spPr>
        <p:txBody>
          <a:bodyPr/>
          <a:lstStyle/>
          <a:p>
            <a:r>
              <a:rPr lang="en-US" dirty="0"/>
              <a:t>NOT A LIVE VIRUS!!!!!</a:t>
            </a:r>
          </a:p>
          <a:p>
            <a:r>
              <a:rPr lang="en-US" dirty="0"/>
              <a:t>Parts of AAV</a:t>
            </a:r>
          </a:p>
          <a:p>
            <a:pPr lvl="1"/>
            <a:r>
              <a:rPr lang="en-US" dirty="0"/>
              <a:t>Package DNA</a:t>
            </a:r>
          </a:p>
          <a:p>
            <a:r>
              <a:rPr lang="en-US" dirty="0"/>
              <a:t>Non-replicative </a:t>
            </a:r>
            <a:r>
              <a:rPr lang="en-US" dirty="0">
                <a:sym typeface="Wingdings" panose="05000000000000000000" pitchFamily="2" charset="2"/>
              </a:rPr>
              <a:t> e</a:t>
            </a:r>
            <a:r>
              <a:rPr lang="en-US" dirty="0"/>
              <a:t>ffects are dose-dependent</a:t>
            </a:r>
          </a:p>
          <a:p>
            <a:pPr lvl="1"/>
            <a:endParaRPr lang="en-US" dirty="0"/>
          </a:p>
          <a:p>
            <a:pPr lvl="1"/>
            <a:endParaRPr lang="en-US" dirty="0"/>
          </a:p>
        </p:txBody>
      </p:sp>
      <p:pic>
        <p:nvPicPr>
          <p:cNvPr id="2" name="Picture 1"/>
          <p:cNvPicPr>
            <a:picLocks noChangeAspect="1"/>
          </p:cNvPicPr>
          <p:nvPr/>
        </p:nvPicPr>
        <p:blipFill>
          <a:blip r:embed="rId3" cstate="print"/>
          <a:stretch>
            <a:fillRect/>
          </a:stretch>
        </p:blipFill>
        <p:spPr>
          <a:xfrm>
            <a:off x="1981200" y="3725465"/>
            <a:ext cx="5029200" cy="2239566"/>
          </a:xfrm>
          <a:prstGeom prst="rect">
            <a:avLst/>
          </a:prstGeom>
          <a:ln>
            <a:solidFill>
              <a:schemeClr val="accent1"/>
            </a:solidFill>
          </a:ln>
        </p:spPr>
      </p:pic>
      <p:sp>
        <p:nvSpPr>
          <p:cNvPr id="3" name="TextBox 2"/>
          <p:cNvSpPr txBox="1"/>
          <p:nvPr/>
        </p:nvSpPr>
        <p:spPr>
          <a:xfrm>
            <a:off x="4635752" y="4724400"/>
            <a:ext cx="1993648" cy="381000"/>
          </a:xfrm>
          <a:prstGeom prst="rect">
            <a:avLst/>
          </a:prstGeom>
          <a:noFill/>
        </p:spPr>
        <p:txBody>
          <a:bodyPr wrap="square" rtlCol="0">
            <a:spAutoFit/>
          </a:bodyPr>
          <a:lstStyle/>
          <a:p>
            <a:r>
              <a:rPr lang="en-US" dirty="0"/>
              <a:t>Cat GnRH antibody</a:t>
            </a:r>
          </a:p>
        </p:txBody>
      </p:sp>
      <p:cxnSp>
        <p:nvCxnSpPr>
          <p:cNvPr id="9" name="Straight Arrow Connector 8"/>
          <p:cNvCxnSpPr>
            <a:endCxn id="3" idx="1"/>
          </p:cNvCxnSpPr>
          <p:nvPr/>
        </p:nvCxnSpPr>
        <p:spPr>
          <a:xfrm>
            <a:off x="4311524" y="4914900"/>
            <a:ext cx="324228"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11524" y="4914900"/>
            <a:ext cx="0" cy="19050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04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AAV vector</a:t>
            </a:r>
          </a:p>
        </p:txBody>
      </p:sp>
      <p:sp>
        <p:nvSpPr>
          <p:cNvPr id="5" name="Content Placeholder 4"/>
          <p:cNvSpPr>
            <a:spLocks noGrp="1"/>
          </p:cNvSpPr>
          <p:nvPr>
            <p:ph sz="quarter" idx="1"/>
          </p:nvPr>
        </p:nvSpPr>
        <p:spPr>
          <a:xfrm>
            <a:off x="612648" y="1600200"/>
            <a:ext cx="7997952" cy="4495800"/>
          </a:xfrm>
        </p:spPr>
        <p:txBody>
          <a:bodyPr/>
          <a:lstStyle/>
          <a:p>
            <a:r>
              <a:rPr lang="en-US" dirty="0"/>
              <a:t>NOT A LIVE VIRUS!!!!!</a:t>
            </a:r>
          </a:p>
          <a:p>
            <a:r>
              <a:rPr lang="en-US" dirty="0"/>
              <a:t>Parts of AAV</a:t>
            </a:r>
          </a:p>
          <a:p>
            <a:pPr lvl="1"/>
            <a:r>
              <a:rPr lang="en-US" dirty="0"/>
              <a:t>Package DNA</a:t>
            </a:r>
          </a:p>
          <a:p>
            <a:r>
              <a:rPr lang="en-US" dirty="0"/>
              <a:t>Non-replicative </a:t>
            </a:r>
            <a:r>
              <a:rPr lang="en-US" dirty="0">
                <a:sym typeface="Wingdings" panose="05000000000000000000" pitchFamily="2" charset="2"/>
              </a:rPr>
              <a:t> e</a:t>
            </a:r>
            <a:r>
              <a:rPr lang="en-US" dirty="0"/>
              <a:t>ffects are dose-dependent</a:t>
            </a:r>
          </a:p>
          <a:p>
            <a:r>
              <a:rPr lang="en-US" dirty="0"/>
              <a:t>Cannot integrate into the genome</a:t>
            </a:r>
          </a:p>
          <a:p>
            <a:pPr lvl="1"/>
            <a:endParaRPr lang="en-US" dirty="0"/>
          </a:p>
          <a:p>
            <a:pPr lvl="1"/>
            <a:endParaRPr lang="en-US" dirty="0"/>
          </a:p>
        </p:txBody>
      </p:sp>
    </p:spTree>
    <p:extLst>
      <p:ext uri="{BB962C8B-B14F-4D97-AF65-F5344CB8AC3E}">
        <p14:creationId xmlns:p14="http://schemas.microsoft.com/office/powerpoint/2010/main" val="470707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AAV vector safety</a:t>
            </a:r>
          </a:p>
        </p:txBody>
      </p:sp>
      <p:sp>
        <p:nvSpPr>
          <p:cNvPr id="3" name="Content Placeholder 2"/>
          <p:cNvSpPr>
            <a:spLocks noGrp="1"/>
          </p:cNvSpPr>
          <p:nvPr>
            <p:ph sz="quarter" idx="1"/>
          </p:nvPr>
        </p:nvSpPr>
        <p:spPr/>
        <p:txBody>
          <a:bodyPr/>
          <a:lstStyle/>
          <a:p>
            <a:r>
              <a:rPr lang="en-US" dirty="0"/>
              <a:t>Widely used in human gene therapy</a:t>
            </a:r>
          </a:p>
          <a:p>
            <a:pPr lvl="1"/>
            <a:r>
              <a:rPr lang="en-US" dirty="0"/>
              <a:t>38 protocols approved by FDA (</a:t>
            </a:r>
            <a:r>
              <a:rPr lang="en-US" dirty="0" err="1"/>
              <a:t>Daya</a:t>
            </a:r>
            <a:r>
              <a:rPr lang="en-US" dirty="0"/>
              <a:t> and </a:t>
            </a:r>
            <a:r>
              <a:rPr lang="en-US" dirty="0" err="1"/>
              <a:t>Berns</a:t>
            </a:r>
            <a:r>
              <a:rPr lang="en-US" dirty="0"/>
              <a:t>, 2008)</a:t>
            </a:r>
          </a:p>
          <a:p>
            <a:r>
              <a:rPr lang="en-US" dirty="0"/>
              <a:t>Long-term transgene expression</a:t>
            </a:r>
          </a:p>
          <a:p>
            <a:r>
              <a:rPr lang="en-US" dirty="0"/>
              <a:t>Lack of immune response or other toxicities</a:t>
            </a:r>
          </a:p>
          <a:p>
            <a:endParaRPr lang="en-US" dirty="0"/>
          </a:p>
        </p:txBody>
      </p:sp>
    </p:spTree>
    <p:extLst>
      <p:ext uri="{BB962C8B-B14F-4D97-AF65-F5344CB8AC3E}">
        <p14:creationId xmlns:p14="http://schemas.microsoft.com/office/powerpoint/2010/main" val="995851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28600"/>
            <a:ext cx="9029699" cy="990600"/>
          </a:xfrm>
        </p:spPr>
        <p:txBody>
          <a:bodyPr/>
          <a:lstStyle/>
          <a:p>
            <a:r>
              <a:rPr lang="en-US" sz="4000" dirty="0"/>
              <a:t>Gonadotropin Releasing Hormone (GnRH) </a:t>
            </a:r>
          </a:p>
        </p:txBody>
      </p:sp>
      <p:sp>
        <p:nvSpPr>
          <p:cNvPr id="3" name="Content Placeholder 2"/>
          <p:cNvSpPr>
            <a:spLocks noGrp="1"/>
          </p:cNvSpPr>
          <p:nvPr>
            <p:ph sz="quarter" idx="1"/>
          </p:nvPr>
        </p:nvSpPr>
        <p:spPr/>
        <p:txBody>
          <a:bodyPr/>
          <a:lstStyle/>
          <a:p>
            <a:r>
              <a:rPr lang="en-US" dirty="0"/>
              <a:t>Master regulator of reproduction</a:t>
            </a:r>
          </a:p>
        </p:txBody>
      </p:sp>
      <p:pic>
        <p:nvPicPr>
          <p:cNvPr id="4" name="Picture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4494" y="2368257"/>
            <a:ext cx="3881554" cy="2959685"/>
          </a:xfrm>
          <a:prstGeom prst="rect">
            <a:avLst/>
          </a:prstGeom>
        </p:spPr>
      </p:pic>
      <p:pic>
        <p:nvPicPr>
          <p:cNvPr id="5" name="Picture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7543" y="2368257"/>
            <a:ext cx="4091805" cy="2959685"/>
          </a:xfrm>
          <a:prstGeom prst="rect">
            <a:avLst/>
          </a:prstGeom>
        </p:spPr>
      </p:pic>
    </p:spTree>
    <p:extLst>
      <p:ext uri="{BB962C8B-B14F-4D97-AF65-F5344CB8AC3E}">
        <p14:creationId xmlns:p14="http://schemas.microsoft.com/office/powerpoint/2010/main" val="3713202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28600"/>
            <a:ext cx="9029699" cy="990600"/>
          </a:xfrm>
        </p:spPr>
        <p:txBody>
          <a:bodyPr/>
          <a:lstStyle/>
          <a:p>
            <a:r>
              <a:rPr lang="en-US" sz="4000" dirty="0"/>
              <a:t>Gonadotropin Releasing Hormone (GnRH) </a:t>
            </a:r>
          </a:p>
        </p:txBody>
      </p:sp>
      <p:sp>
        <p:nvSpPr>
          <p:cNvPr id="3" name="Content Placeholder 2"/>
          <p:cNvSpPr>
            <a:spLocks noGrp="1"/>
          </p:cNvSpPr>
          <p:nvPr>
            <p:ph sz="quarter" idx="1"/>
          </p:nvPr>
        </p:nvSpPr>
        <p:spPr/>
        <p:txBody>
          <a:bodyPr/>
          <a:lstStyle/>
          <a:p>
            <a:r>
              <a:rPr lang="en-US" dirty="0"/>
              <a:t>Master regulator of reproduction</a:t>
            </a:r>
          </a:p>
          <a:p>
            <a:r>
              <a:rPr lang="en-US" dirty="0"/>
              <a:t>Targeted with </a:t>
            </a:r>
            <a:r>
              <a:rPr lang="en-US" dirty="0" err="1"/>
              <a:t>immunocontraceptives</a:t>
            </a:r>
            <a:endParaRPr lang="en-US" dirty="0"/>
          </a:p>
          <a:p>
            <a:pPr marL="0" indent="0">
              <a:buNone/>
            </a:pPr>
            <a:endParaRPr lang="en-US" dirty="0"/>
          </a:p>
        </p:txBody>
      </p:sp>
      <p:pic>
        <p:nvPicPr>
          <p:cNvPr id="4" name="Picture 3">
            <a:extLst>
              <a:ext uri="{FF2B5EF4-FFF2-40B4-BE49-F238E27FC236}">
                <a16:creationId xmlns="" xmlns:a16="http://schemas.microsoft.com/office/drawing/2014/main" id="{ED6D8D16-A6E6-456F-B224-AC0A9B3D85A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665086" y="3001478"/>
            <a:ext cx="5116749" cy="1467772"/>
          </a:xfrm>
          <a:prstGeom prst="rect">
            <a:avLst/>
          </a:prstGeom>
        </p:spPr>
      </p:pic>
      <p:pic>
        <p:nvPicPr>
          <p:cNvPr id="10" name="Picture 9">
            <a:extLst>
              <a:ext uri="{FF2B5EF4-FFF2-40B4-BE49-F238E27FC236}">
                <a16:creationId xmlns="" xmlns:a16="http://schemas.microsoft.com/office/drawing/2014/main" id="{E06C8DA6-8660-4753-AADD-1224F9601674}"/>
              </a:ext>
            </a:extLst>
          </p:cNvPr>
          <p:cNvPicPr>
            <a:picLocks noChangeAspect="1"/>
          </p:cNvPicPr>
          <p:nvPr/>
        </p:nvPicPr>
        <p:blipFill>
          <a:blip r:embed="rId4"/>
          <a:stretch>
            <a:fillRect/>
          </a:stretch>
        </p:blipFill>
        <p:spPr>
          <a:xfrm>
            <a:off x="1667664" y="3015930"/>
            <a:ext cx="5233231" cy="1664339"/>
          </a:xfrm>
          <a:prstGeom prst="rect">
            <a:avLst/>
          </a:prstGeom>
        </p:spPr>
      </p:pic>
      <p:pic>
        <p:nvPicPr>
          <p:cNvPr id="11" name="Content Placeholder 7">
            <a:extLst>
              <a:ext uri="{FF2B5EF4-FFF2-40B4-BE49-F238E27FC236}">
                <a16:creationId xmlns="" xmlns:a16="http://schemas.microsoft.com/office/drawing/2014/main" id="{98752E44-48DA-4CEF-BEC2-497E746AF0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872574" y="2948325"/>
            <a:ext cx="4649821" cy="2165993"/>
          </a:xfrm>
          <a:prstGeom prst="rect">
            <a:avLst/>
          </a:prstGeom>
          <a:noFill/>
          <a:ln w="9525">
            <a:noFill/>
            <a:miter lim="800000"/>
            <a:headEnd/>
            <a:tailEnd/>
          </a:ln>
        </p:spPr>
      </p:pic>
      <p:pic>
        <p:nvPicPr>
          <p:cNvPr id="12" name="Picture 11">
            <a:extLst>
              <a:ext uri="{FF2B5EF4-FFF2-40B4-BE49-F238E27FC236}">
                <a16:creationId xmlns="" xmlns:a16="http://schemas.microsoft.com/office/drawing/2014/main" id="{E07B4056-DD0E-479A-80B5-CA994D13C2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1974" y="3109223"/>
            <a:ext cx="3711021" cy="2136798"/>
          </a:xfrm>
          <a:prstGeom prst="rect">
            <a:avLst/>
          </a:prstGeom>
        </p:spPr>
      </p:pic>
    </p:spTree>
    <p:extLst>
      <p:ext uri="{BB962C8B-B14F-4D97-AF65-F5344CB8AC3E}">
        <p14:creationId xmlns:p14="http://schemas.microsoft.com/office/powerpoint/2010/main" val="1069347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a:xfrm rot="16200000">
            <a:off x="6362700" y="2781300"/>
            <a:ext cx="762000" cy="990600"/>
          </a:xfrm>
          <a:prstGeom prst="downArrow">
            <a:avLst/>
          </a:prstGeom>
          <a:solidFill>
            <a:srgbClr val="FFD34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6" name="Picture 15"/>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98361" y="2604928"/>
            <a:ext cx="782102" cy="775743"/>
          </a:xfrm>
          <a:prstGeom prst="rect">
            <a:avLst/>
          </a:prstGeom>
        </p:spPr>
      </p:pic>
      <p:pic>
        <p:nvPicPr>
          <p:cNvPr id="17" name="Picture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70070" y="2895600"/>
            <a:ext cx="782102" cy="775743"/>
          </a:xfrm>
          <a:prstGeom prst="rect">
            <a:avLst/>
          </a:prstGeom>
        </p:spPr>
      </p:pic>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92325" y="3277233"/>
            <a:ext cx="782102" cy="775743"/>
          </a:xfrm>
          <a:prstGeom prst="rect">
            <a:avLst/>
          </a:prstGeom>
        </p:spPr>
      </p:pic>
      <p:pic>
        <p:nvPicPr>
          <p:cNvPr id="1026" name="Picture 2" descr="http://www.mdpi.com/nutrients/nutrients-07-02044/article_deploy/html/images/nutrients-07-02044-g002-102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3958" y="1371600"/>
            <a:ext cx="5164054" cy="36713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p:nvPicPr>
        <p:blipFill>
          <a:blip r:embed="rId6"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sp>
        <p:nvSpPr>
          <p:cNvPr id="12" name="Rounded Rectangle 11"/>
          <p:cNvSpPr/>
          <p:nvPr/>
        </p:nvSpPr>
        <p:spPr>
          <a:xfrm>
            <a:off x="1533385" y="280443"/>
            <a:ext cx="3505200" cy="801214"/>
          </a:xfrm>
          <a:prstGeom prst="roundRect">
            <a:avLst/>
          </a:prstGeom>
          <a:solidFill>
            <a:schemeClr val="bg1"/>
          </a:solidFill>
          <a:ln w="1270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2A376"/>
                </a:solidFill>
                <a:effectLst/>
                <a:uLnTx/>
                <a:uFillTx/>
                <a:latin typeface="Tw Cen MT"/>
                <a:ea typeface="+mn-ea"/>
                <a:cs typeface="+mn-cs"/>
              </a:rPr>
              <a:t>Immune system</a:t>
            </a:r>
          </a:p>
        </p:txBody>
      </p:sp>
      <p:pic>
        <p:nvPicPr>
          <p:cNvPr id="14" name="Picture 5" descr="C:\Users\lvansandt\AppData\Local\Microsoft\Windows\Temporary Internet Files\Content.IE5\BLPQ5YVC\768px-Red_X.svg[1].png">
            <a:extLst>
              <a:ext uri="{FF2B5EF4-FFF2-40B4-BE49-F238E27FC236}">
                <a16:creationId xmlns="" xmlns:a16="http://schemas.microsoft.com/office/drawing/2014/main" id="{82243407-6C26-4595-94D4-2879A4435CF9}"/>
              </a:ext>
            </a:extLst>
          </p:cNvPr>
          <p:cNvPicPr>
            <a:picLocks noChangeAspect="1" noChangeArrowheads="1"/>
          </p:cNvPicPr>
          <p:nvPr/>
        </p:nvPicPr>
        <p:blipFill>
          <a:blip r:embed="rId8" cstate="print"/>
          <a:srcRect/>
          <a:stretch>
            <a:fillRect/>
          </a:stretch>
        </p:blipFill>
        <p:spPr bwMode="auto">
          <a:xfrm>
            <a:off x="762000" y="1219200"/>
            <a:ext cx="5105400" cy="5105400"/>
          </a:xfrm>
          <a:prstGeom prst="rect">
            <a:avLst/>
          </a:prstGeom>
          <a:noFill/>
        </p:spPr>
      </p:pic>
    </p:spTree>
    <p:custDataLst>
      <p:tags r:id="rId1"/>
    </p:custDataLst>
    <p:extLst>
      <p:ext uri="{BB962C8B-B14F-4D97-AF65-F5344CB8AC3E}">
        <p14:creationId xmlns:p14="http://schemas.microsoft.com/office/powerpoint/2010/main" val="478659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a:xfrm rot="16200000">
            <a:off x="6362700" y="2781300"/>
            <a:ext cx="762000" cy="990600"/>
          </a:xfrm>
          <a:prstGeom prst="downArrow">
            <a:avLst/>
          </a:prstGeom>
          <a:solidFill>
            <a:srgbClr val="FFD34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6" name="Picture 1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98361" y="2604928"/>
            <a:ext cx="782102" cy="775743"/>
          </a:xfrm>
          <a:prstGeom prst="rect">
            <a:avLst/>
          </a:prstGeom>
        </p:spPr>
      </p:pic>
      <p:pic>
        <p:nvPicPr>
          <p:cNvPr id="17" name="Picture 1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70070" y="2895600"/>
            <a:ext cx="782102" cy="775743"/>
          </a:xfrm>
          <a:prstGeom prst="rect">
            <a:avLst/>
          </a:prstGeom>
        </p:spPr>
      </p:pic>
      <p:pic>
        <p:nvPicPr>
          <p:cNvPr id="18" name="Picture 17"/>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92325" y="3277233"/>
            <a:ext cx="782102" cy="775743"/>
          </a:xfrm>
          <a:prstGeom prst="rect">
            <a:avLst/>
          </a:prstGeom>
        </p:spPr>
      </p:pic>
      <p:cxnSp>
        <p:nvCxnSpPr>
          <p:cNvPr id="8" name="Straight Connector 7"/>
          <p:cNvCxnSpPr/>
          <p:nvPr/>
        </p:nvCxnSpPr>
        <p:spPr>
          <a:xfrm>
            <a:off x="1219200" y="6324600"/>
            <a:ext cx="6553200" cy="0"/>
          </a:xfrm>
          <a:prstGeom prst="line">
            <a:avLst/>
          </a:prstGeom>
          <a:ln w="209550" cmpd="thickThin"/>
        </p:spPr>
        <p:style>
          <a:lnRef idx="1">
            <a:schemeClr val="accent1"/>
          </a:lnRef>
          <a:fillRef idx="0">
            <a:schemeClr val="accent1"/>
          </a:fillRef>
          <a:effectRef idx="0">
            <a:schemeClr val="accent1"/>
          </a:effectRef>
          <a:fontRef idx="minor">
            <a:schemeClr val="tx1"/>
          </a:fontRef>
        </p:style>
      </p:cxnSp>
      <p:pic>
        <p:nvPicPr>
          <p:cNvPr id="9" name="Picture 8" descr="Zoo-Logo-words-onl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5201" y="6019800"/>
            <a:ext cx="2060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P:\Zoo Shared\ZooLogos-2010\CZBG-full.jpg"/>
          <p:cNvPicPr>
            <a:picLocks noChangeAspect="1" noChangeArrowheads="1"/>
          </p:cNvPicPr>
          <p:nvPr/>
        </p:nvPicPr>
        <p:blipFill>
          <a:blip r:embed="rId4" cstate="print">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7620000" y="5622458"/>
            <a:ext cx="1371600" cy="12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REW log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52401" y="5334000"/>
            <a:ext cx="1159363" cy="1524000"/>
          </a:xfrm>
          <a:prstGeom prst="rect">
            <a:avLst/>
          </a:prstGeom>
        </p:spPr>
      </p:pic>
      <p:pic>
        <p:nvPicPr>
          <p:cNvPr id="12" name="Picture 11"/>
          <p:cNvPicPr>
            <a:picLocks noChangeAspect="1"/>
          </p:cNvPicPr>
          <p:nvPr/>
        </p:nvPicPr>
        <p:blipFill>
          <a:blip r:embed="rId6" cstate="print">
            <a:clrChange>
              <a:clrFrom>
                <a:srgbClr val="FFFFFF"/>
              </a:clrFrom>
              <a:clrTo>
                <a:srgbClr val="FFFFFF">
                  <a:alpha val="0"/>
                </a:srgbClr>
              </a:clrTo>
            </a:clrChange>
          </a:blip>
          <a:stretch>
            <a:fillRect/>
          </a:stretch>
        </p:blipFill>
        <p:spPr>
          <a:xfrm>
            <a:off x="4365567" y="1024872"/>
            <a:ext cx="1690893" cy="3539341"/>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blip>
          <a:stretch>
            <a:fillRect/>
          </a:stretch>
        </p:blipFill>
        <p:spPr>
          <a:xfrm>
            <a:off x="3585052" y="491856"/>
            <a:ext cx="1690893" cy="3539341"/>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blip>
          <a:stretch>
            <a:fillRect/>
          </a:stretch>
        </p:blipFill>
        <p:spPr>
          <a:xfrm>
            <a:off x="3934243" y="1939272"/>
            <a:ext cx="1690893" cy="3539341"/>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blip>
          <a:stretch>
            <a:fillRect/>
          </a:stretch>
        </p:blipFill>
        <p:spPr>
          <a:xfrm>
            <a:off x="3137991" y="1632962"/>
            <a:ext cx="1690893" cy="3539341"/>
          </a:xfrm>
          <a:prstGeom prst="rect">
            <a:avLst/>
          </a:prstGeom>
        </p:spPr>
      </p:pic>
      <p:pic>
        <p:nvPicPr>
          <p:cNvPr id="20" name="Picture 19"/>
          <p:cNvPicPr>
            <a:picLocks noChangeAspect="1"/>
          </p:cNvPicPr>
          <p:nvPr/>
        </p:nvPicPr>
        <p:blipFill>
          <a:blip r:embed="rId6" cstate="print">
            <a:clrChange>
              <a:clrFrom>
                <a:srgbClr val="FFFFFF"/>
              </a:clrFrom>
              <a:clrTo>
                <a:srgbClr val="FFFFFF">
                  <a:alpha val="0"/>
                </a:srgbClr>
              </a:clrTo>
            </a:clrChange>
          </a:blip>
          <a:stretch>
            <a:fillRect/>
          </a:stretch>
        </p:blipFill>
        <p:spPr>
          <a:xfrm>
            <a:off x="2687591" y="1193972"/>
            <a:ext cx="1690893" cy="3539341"/>
          </a:xfrm>
          <a:prstGeom prst="rect">
            <a:avLst/>
          </a:prstGeom>
        </p:spPr>
      </p:pic>
      <p:pic>
        <p:nvPicPr>
          <p:cNvPr id="21" name="Picture 20"/>
          <p:cNvPicPr>
            <a:picLocks noChangeAspect="1"/>
          </p:cNvPicPr>
          <p:nvPr/>
        </p:nvPicPr>
        <p:blipFill>
          <a:blip r:embed="rId6" cstate="print">
            <a:clrChange>
              <a:clrFrom>
                <a:srgbClr val="FFFFFF"/>
              </a:clrFrom>
              <a:clrTo>
                <a:srgbClr val="FFFFFF">
                  <a:alpha val="0"/>
                </a:srgbClr>
              </a:clrTo>
            </a:clrChange>
          </a:blip>
          <a:stretch>
            <a:fillRect/>
          </a:stretch>
        </p:blipFill>
        <p:spPr>
          <a:xfrm>
            <a:off x="1907076" y="660956"/>
            <a:ext cx="1690893" cy="3539341"/>
          </a:xfrm>
          <a:prstGeom prst="rect">
            <a:avLst/>
          </a:prstGeom>
        </p:spPr>
      </p:pic>
      <p:pic>
        <p:nvPicPr>
          <p:cNvPr id="22" name="Picture 21"/>
          <p:cNvPicPr>
            <a:picLocks noChangeAspect="1"/>
          </p:cNvPicPr>
          <p:nvPr/>
        </p:nvPicPr>
        <p:blipFill>
          <a:blip r:embed="rId6" cstate="print">
            <a:clrChange>
              <a:clrFrom>
                <a:srgbClr val="FFFFFF"/>
              </a:clrFrom>
              <a:clrTo>
                <a:srgbClr val="FFFFFF">
                  <a:alpha val="0"/>
                </a:srgbClr>
              </a:clrTo>
            </a:clrChange>
          </a:blip>
          <a:stretch>
            <a:fillRect/>
          </a:stretch>
        </p:blipFill>
        <p:spPr>
          <a:xfrm>
            <a:off x="2256267" y="2108372"/>
            <a:ext cx="1690893" cy="3539341"/>
          </a:xfrm>
          <a:prstGeom prst="rect">
            <a:avLst/>
          </a:prstGeom>
        </p:spPr>
      </p:pic>
      <p:pic>
        <p:nvPicPr>
          <p:cNvPr id="23" name="Picture 22"/>
          <p:cNvPicPr>
            <a:picLocks noChangeAspect="1"/>
          </p:cNvPicPr>
          <p:nvPr/>
        </p:nvPicPr>
        <p:blipFill>
          <a:blip r:embed="rId6" cstate="print">
            <a:clrChange>
              <a:clrFrom>
                <a:srgbClr val="FFFFFF"/>
              </a:clrFrom>
              <a:clrTo>
                <a:srgbClr val="FFFFFF">
                  <a:alpha val="0"/>
                </a:srgbClr>
              </a:clrTo>
            </a:clrChange>
          </a:blip>
          <a:stretch>
            <a:fillRect/>
          </a:stretch>
        </p:blipFill>
        <p:spPr>
          <a:xfrm>
            <a:off x="1460015" y="1802062"/>
            <a:ext cx="1690893" cy="3539341"/>
          </a:xfrm>
          <a:prstGeom prst="rect">
            <a:avLst/>
          </a:prstGeom>
        </p:spPr>
      </p:pic>
      <p:sp>
        <p:nvSpPr>
          <p:cNvPr id="24" name="Rounded Rectangle 23"/>
          <p:cNvSpPr/>
          <p:nvPr/>
        </p:nvSpPr>
        <p:spPr>
          <a:xfrm>
            <a:off x="2065125" y="589138"/>
            <a:ext cx="3505200" cy="801214"/>
          </a:xfrm>
          <a:prstGeom prst="roundRect">
            <a:avLst/>
          </a:prstGeom>
          <a:solidFill>
            <a:schemeClr val="bg1"/>
          </a:solidFill>
          <a:ln w="1270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2A376"/>
                </a:solidFill>
                <a:effectLst/>
                <a:uLnTx/>
                <a:uFillTx/>
                <a:latin typeface="Tw Cen MT"/>
                <a:ea typeface="+mn-ea"/>
                <a:cs typeface="+mn-cs"/>
              </a:rPr>
              <a:t>Muscle cells</a:t>
            </a:r>
          </a:p>
        </p:txBody>
      </p:sp>
    </p:spTree>
    <p:extLst>
      <p:ext uri="{BB962C8B-B14F-4D97-AF65-F5344CB8AC3E}">
        <p14:creationId xmlns:p14="http://schemas.microsoft.com/office/powerpoint/2010/main" val="29919703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otched Right Arrow 18"/>
          <p:cNvSpPr/>
          <p:nvPr/>
        </p:nvSpPr>
        <p:spPr>
          <a:xfrm>
            <a:off x="0" y="1484545"/>
            <a:ext cx="8610600" cy="2904290"/>
          </a:xfrm>
          <a:prstGeom prst="notchedRightArrow">
            <a:avLst/>
          </a:prstGeom>
          <a:solidFill>
            <a:schemeClr val="accent1">
              <a:tint val="40000"/>
              <a:hueOff val="0"/>
              <a:satOff val="0"/>
              <a:lumOff val="0"/>
              <a:alpha val="62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23"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06288" y="1843071"/>
            <a:ext cx="2332687" cy="2402654"/>
          </a:xfrm>
          <a:prstGeom prst="rect">
            <a:avLst/>
          </a:prstGeom>
          <a:noFill/>
          <a:ln w="9525">
            <a:noFill/>
            <a:miter lim="800000"/>
            <a:headEnd/>
            <a:tailEnd/>
          </a:ln>
        </p:spPr>
      </p:pic>
      <p:sp>
        <p:nvSpPr>
          <p:cNvPr id="8" name="Freeform 7"/>
          <p:cNvSpPr/>
          <p:nvPr/>
        </p:nvSpPr>
        <p:spPr>
          <a:xfrm>
            <a:off x="5943600" y="635505"/>
            <a:ext cx="1095375" cy="5000625"/>
          </a:xfrm>
          <a:custGeom>
            <a:avLst/>
            <a:gdLst>
              <a:gd name="connsiteX0" fmla="*/ 504825 w 1066800"/>
              <a:gd name="connsiteY0" fmla="*/ 0 h 5000625"/>
              <a:gd name="connsiteX1" fmla="*/ 409575 w 1066800"/>
              <a:gd name="connsiteY1" fmla="*/ 238125 h 5000625"/>
              <a:gd name="connsiteX2" fmla="*/ 342900 w 1066800"/>
              <a:gd name="connsiteY2" fmla="*/ 733425 h 5000625"/>
              <a:gd name="connsiteX3" fmla="*/ 266700 w 1066800"/>
              <a:gd name="connsiteY3" fmla="*/ 1095375 h 5000625"/>
              <a:gd name="connsiteX4" fmla="*/ 133350 w 1066800"/>
              <a:gd name="connsiteY4" fmla="*/ 1552575 h 5000625"/>
              <a:gd name="connsiteX5" fmla="*/ 38100 w 1066800"/>
              <a:gd name="connsiteY5" fmla="*/ 2057400 h 5000625"/>
              <a:gd name="connsiteX6" fmla="*/ 0 w 1066800"/>
              <a:gd name="connsiteY6" fmla="*/ 2695575 h 5000625"/>
              <a:gd name="connsiteX7" fmla="*/ 47625 w 1066800"/>
              <a:gd name="connsiteY7" fmla="*/ 3048000 h 5000625"/>
              <a:gd name="connsiteX8" fmla="*/ 200025 w 1066800"/>
              <a:gd name="connsiteY8" fmla="*/ 3686175 h 5000625"/>
              <a:gd name="connsiteX9" fmla="*/ 323850 w 1066800"/>
              <a:gd name="connsiteY9" fmla="*/ 4238625 h 5000625"/>
              <a:gd name="connsiteX10" fmla="*/ 400050 w 1066800"/>
              <a:gd name="connsiteY10" fmla="*/ 4791075 h 5000625"/>
              <a:gd name="connsiteX11" fmla="*/ 447675 w 1066800"/>
              <a:gd name="connsiteY11" fmla="*/ 4962525 h 5000625"/>
              <a:gd name="connsiteX12" fmla="*/ 552450 w 1066800"/>
              <a:gd name="connsiteY12" fmla="*/ 5000625 h 5000625"/>
              <a:gd name="connsiteX13" fmla="*/ 695325 w 1066800"/>
              <a:gd name="connsiteY13" fmla="*/ 4410075 h 5000625"/>
              <a:gd name="connsiteX14" fmla="*/ 904875 w 1066800"/>
              <a:gd name="connsiteY14" fmla="*/ 3514725 h 5000625"/>
              <a:gd name="connsiteX15" fmla="*/ 1066800 w 1066800"/>
              <a:gd name="connsiteY15" fmla="*/ 2581275 h 5000625"/>
              <a:gd name="connsiteX16" fmla="*/ 1038225 w 1066800"/>
              <a:gd name="connsiteY16" fmla="*/ 2162175 h 5000625"/>
              <a:gd name="connsiteX17" fmla="*/ 1019175 w 1066800"/>
              <a:gd name="connsiteY17" fmla="*/ 1895475 h 5000625"/>
              <a:gd name="connsiteX18" fmla="*/ 923925 w 1066800"/>
              <a:gd name="connsiteY18" fmla="*/ 1466850 h 5000625"/>
              <a:gd name="connsiteX19" fmla="*/ 819150 w 1066800"/>
              <a:gd name="connsiteY19" fmla="*/ 1000125 h 5000625"/>
              <a:gd name="connsiteX20" fmla="*/ 666750 w 1066800"/>
              <a:gd name="connsiteY20" fmla="*/ 428625 h 5000625"/>
              <a:gd name="connsiteX21" fmla="*/ 609600 w 1066800"/>
              <a:gd name="connsiteY21" fmla="*/ 95250 h 5000625"/>
              <a:gd name="connsiteX22" fmla="*/ 571500 w 1066800"/>
              <a:gd name="connsiteY22" fmla="*/ 19050 h 5000625"/>
              <a:gd name="connsiteX23" fmla="*/ 504825 w 1066800"/>
              <a:gd name="connsiteY23" fmla="*/ 0 h 5000625"/>
              <a:gd name="connsiteX0" fmla="*/ 504825 w 1089025"/>
              <a:gd name="connsiteY0" fmla="*/ 0 h 5000625"/>
              <a:gd name="connsiteX1" fmla="*/ 409575 w 1089025"/>
              <a:gd name="connsiteY1" fmla="*/ 238125 h 5000625"/>
              <a:gd name="connsiteX2" fmla="*/ 342900 w 1089025"/>
              <a:gd name="connsiteY2" fmla="*/ 733425 h 5000625"/>
              <a:gd name="connsiteX3" fmla="*/ 266700 w 1089025"/>
              <a:gd name="connsiteY3" fmla="*/ 1095375 h 5000625"/>
              <a:gd name="connsiteX4" fmla="*/ 133350 w 1089025"/>
              <a:gd name="connsiteY4" fmla="*/ 1552575 h 5000625"/>
              <a:gd name="connsiteX5" fmla="*/ 38100 w 1089025"/>
              <a:gd name="connsiteY5" fmla="*/ 2057400 h 5000625"/>
              <a:gd name="connsiteX6" fmla="*/ 0 w 1089025"/>
              <a:gd name="connsiteY6" fmla="*/ 2695575 h 5000625"/>
              <a:gd name="connsiteX7" fmla="*/ 47625 w 1089025"/>
              <a:gd name="connsiteY7" fmla="*/ 3048000 h 5000625"/>
              <a:gd name="connsiteX8" fmla="*/ 200025 w 1089025"/>
              <a:gd name="connsiteY8" fmla="*/ 3686175 h 5000625"/>
              <a:gd name="connsiteX9" fmla="*/ 323850 w 1089025"/>
              <a:gd name="connsiteY9" fmla="*/ 4238625 h 5000625"/>
              <a:gd name="connsiteX10" fmla="*/ 400050 w 1089025"/>
              <a:gd name="connsiteY10" fmla="*/ 4791075 h 5000625"/>
              <a:gd name="connsiteX11" fmla="*/ 447675 w 1089025"/>
              <a:gd name="connsiteY11" fmla="*/ 4962525 h 5000625"/>
              <a:gd name="connsiteX12" fmla="*/ 552450 w 1089025"/>
              <a:gd name="connsiteY12" fmla="*/ 5000625 h 5000625"/>
              <a:gd name="connsiteX13" fmla="*/ 695325 w 1089025"/>
              <a:gd name="connsiteY13" fmla="*/ 4410075 h 5000625"/>
              <a:gd name="connsiteX14" fmla="*/ 904875 w 1089025"/>
              <a:gd name="connsiteY14" fmla="*/ 3514725 h 5000625"/>
              <a:gd name="connsiteX15" fmla="*/ 1066800 w 1089025"/>
              <a:gd name="connsiteY15" fmla="*/ 2581275 h 5000625"/>
              <a:gd name="connsiteX16" fmla="*/ 1038225 w 1089025"/>
              <a:gd name="connsiteY16" fmla="*/ 2162175 h 5000625"/>
              <a:gd name="connsiteX17" fmla="*/ 1019175 w 1089025"/>
              <a:gd name="connsiteY17" fmla="*/ 1895475 h 5000625"/>
              <a:gd name="connsiteX18" fmla="*/ 923925 w 1089025"/>
              <a:gd name="connsiteY18" fmla="*/ 1466850 h 5000625"/>
              <a:gd name="connsiteX19" fmla="*/ 819150 w 1089025"/>
              <a:gd name="connsiteY19" fmla="*/ 1000125 h 5000625"/>
              <a:gd name="connsiteX20" fmla="*/ 666750 w 1089025"/>
              <a:gd name="connsiteY20" fmla="*/ 428625 h 5000625"/>
              <a:gd name="connsiteX21" fmla="*/ 609600 w 1089025"/>
              <a:gd name="connsiteY21" fmla="*/ 95250 h 5000625"/>
              <a:gd name="connsiteX22" fmla="*/ 571500 w 1089025"/>
              <a:gd name="connsiteY22" fmla="*/ 19050 h 5000625"/>
              <a:gd name="connsiteX23" fmla="*/ 504825 w 1089025"/>
              <a:gd name="connsiteY23" fmla="*/ 0 h 5000625"/>
              <a:gd name="connsiteX0" fmla="*/ 504825 w 1095375"/>
              <a:gd name="connsiteY0" fmla="*/ 0 h 5000625"/>
              <a:gd name="connsiteX1" fmla="*/ 409575 w 1095375"/>
              <a:gd name="connsiteY1" fmla="*/ 238125 h 5000625"/>
              <a:gd name="connsiteX2" fmla="*/ 342900 w 1095375"/>
              <a:gd name="connsiteY2" fmla="*/ 733425 h 5000625"/>
              <a:gd name="connsiteX3" fmla="*/ 266700 w 1095375"/>
              <a:gd name="connsiteY3" fmla="*/ 1095375 h 5000625"/>
              <a:gd name="connsiteX4" fmla="*/ 133350 w 1095375"/>
              <a:gd name="connsiteY4" fmla="*/ 1552575 h 5000625"/>
              <a:gd name="connsiteX5" fmla="*/ 38100 w 1095375"/>
              <a:gd name="connsiteY5" fmla="*/ 2057400 h 5000625"/>
              <a:gd name="connsiteX6" fmla="*/ 0 w 1095375"/>
              <a:gd name="connsiteY6" fmla="*/ 2695575 h 5000625"/>
              <a:gd name="connsiteX7" fmla="*/ 47625 w 1095375"/>
              <a:gd name="connsiteY7" fmla="*/ 3048000 h 5000625"/>
              <a:gd name="connsiteX8" fmla="*/ 200025 w 1095375"/>
              <a:gd name="connsiteY8" fmla="*/ 3686175 h 5000625"/>
              <a:gd name="connsiteX9" fmla="*/ 323850 w 1095375"/>
              <a:gd name="connsiteY9" fmla="*/ 4238625 h 5000625"/>
              <a:gd name="connsiteX10" fmla="*/ 400050 w 1095375"/>
              <a:gd name="connsiteY10" fmla="*/ 4791075 h 5000625"/>
              <a:gd name="connsiteX11" fmla="*/ 447675 w 1095375"/>
              <a:gd name="connsiteY11" fmla="*/ 4962525 h 5000625"/>
              <a:gd name="connsiteX12" fmla="*/ 552450 w 1095375"/>
              <a:gd name="connsiteY12" fmla="*/ 5000625 h 5000625"/>
              <a:gd name="connsiteX13" fmla="*/ 695325 w 1095375"/>
              <a:gd name="connsiteY13" fmla="*/ 4410075 h 5000625"/>
              <a:gd name="connsiteX14" fmla="*/ 904875 w 1095375"/>
              <a:gd name="connsiteY14" fmla="*/ 3514725 h 5000625"/>
              <a:gd name="connsiteX15" fmla="*/ 1066800 w 1095375"/>
              <a:gd name="connsiteY15" fmla="*/ 2581275 h 5000625"/>
              <a:gd name="connsiteX16" fmla="*/ 1076325 w 1095375"/>
              <a:gd name="connsiteY16" fmla="*/ 2114550 h 5000625"/>
              <a:gd name="connsiteX17" fmla="*/ 1019175 w 1095375"/>
              <a:gd name="connsiteY17" fmla="*/ 1895475 h 5000625"/>
              <a:gd name="connsiteX18" fmla="*/ 923925 w 1095375"/>
              <a:gd name="connsiteY18" fmla="*/ 1466850 h 5000625"/>
              <a:gd name="connsiteX19" fmla="*/ 819150 w 1095375"/>
              <a:gd name="connsiteY19" fmla="*/ 1000125 h 5000625"/>
              <a:gd name="connsiteX20" fmla="*/ 666750 w 1095375"/>
              <a:gd name="connsiteY20" fmla="*/ 428625 h 5000625"/>
              <a:gd name="connsiteX21" fmla="*/ 609600 w 1095375"/>
              <a:gd name="connsiteY21" fmla="*/ 95250 h 5000625"/>
              <a:gd name="connsiteX22" fmla="*/ 571500 w 1095375"/>
              <a:gd name="connsiteY22" fmla="*/ 19050 h 5000625"/>
              <a:gd name="connsiteX23" fmla="*/ 504825 w 1095375"/>
              <a:gd name="connsiteY23" fmla="*/ 0 h 5000625"/>
              <a:gd name="connsiteX0" fmla="*/ 504825 w 1095375"/>
              <a:gd name="connsiteY0" fmla="*/ 0 h 5000625"/>
              <a:gd name="connsiteX1" fmla="*/ 409575 w 1095375"/>
              <a:gd name="connsiteY1" fmla="*/ 238125 h 5000625"/>
              <a:gd name="connsiteX2" fmla="*/ 342900 w 1095375"/>
              <a:gd name="connsiteY2" fmla="*/ 733425 h 5000625"/>
              <a:gd name="connsiteX3" fmla="*/ 266700 w 1095375"/>
              <a:gd name="connsiteY3" fmla="*/ 1095375 h 5000625"/>
              <a:gd name="connsiteX4" fmla="*/ 133350 w 1095375"/>
              <a:gd name="connsiteY4" fmla="*/ 1552575 h 5000625"/>
              <a:gd name="connsiteX5" fmla="*/ 38100 w 1095375"/>
              <a:gd name="connsiteY5" fmla="*/ 2057400 h 5000625"/>
              <a:gd name="connsiteX6" fmla="*/ 0 w 1095375"/>
              <a:gd name="connsiteY6" fmla="*/ 2695575 h 5000625"/>
              <a:gd name="connsiteX7" fmla="*/ 47625 w 1095375"/>
              <a:gd name="connsiteY7" fmla="*/ 3048000 h 5000625"/>
              <a:gd name="connsiteX8" fmla="*/ 200025 w 1095375"/>
              <a:gd name="connsiteY8" fmla="*/ 3686175 h 5000625"/>
              <a:gd name="connsiteX9" fmla="*/ 323850 w 1095375"/>
              <a:gd name="connsiteY9" fmla="*/ 4238625 h 5000625"/>
              <a:gd name="connsiteX10" fmla="*/ 400050 w 1095375"/>
              <a:gd name="connsiteY10" fmla="*/ 4791075 h 5000625"/>
              <a:gd name="connsiteX11" fmla="*/ 447675 w 1095375"/>
              <a:gd name="connsiteY11" fmla="*/ 4962525 h 5000625"/>
              <a:gd name="connsiteX12" fmla="*/ 552450 w 1095375"/>
              <a:gd name="connsiteY12" fmla="*/ 5000625 h 5000625"/>
              <a:gd name="connsiteX13" fmla="*/ 695325 w 1095375"/>
              <a:gd name="connsiteY13" fmla="*/ 4410075 h 5000625"/>
              <a:gd name="connsiteX14" fmla="*/ 904875 w 1095375"/>
              <a:gd name="connsiteY14" fmla="*/ 3514725 h 5000625"/>
              <a:gd name="connsiteX15" fmla="*/ 1066800 w 1095375"/>
              <a:gd name="connsiteY15" fmla="*/ 2581275 h 5000625"/>
              <a:gd name="connsiteX16" fmla="*/ 1076325 w 1095375"/>
              <a:gd name="connsiteY16" fmla="*/ 2114550 h 5000625"/>
              <a:gd name="connsiteX17" fmla="*/ 1019175 w 1095375"/>
              <a:gd name="connsiteY17" fmla="*/ 1895475 h 5000625"/>
              <a:gd name="connsiteX18" fmla="*/ 923925 w 1095375"/>
              <a:gd name="connsiteY18" fmla="*/ 1466850 h 5000625"/>
              <a:gd name="connsiteX19" fmla="*/ 819150 w 1095375"/>
              <a:gd name="connsiteY19" fmla="*/ 1000125 h 5000625"/>
              <a:gd name="connsiteX20" fmla="*/ 666750 w 1095375"/>
              <a:gd name="connsiteY20" fmla="*/ 428625 h 5000625"/>
              <a:gd name="connsiteX21" fmla="*/ 609600 w 1095375"/>
              <a:gd name="connsiteY21" fmla="*/ 95250 h 5000625"/>
              <a:gd name="connsiteX22" fmla="*/ 571500 w 1095375"/>
              <a:gd name="connsiteY22" fmla="*/ 19050 h 5000625"/>
              <a:gd name="connsiteX23" fmla="*/ 504825 w 1095375"/>
              <a:gd name="connsiteY23" fmla="*/ 0 h 5000625"/>
              <a:gd name="connsiteX0" fmla="*/ 504825 w 1095375"/>
              <a:gd name="connsiteY0" fmla="*/ 0 h 5000625"/>
              <a:gd name="connsiteX1" fmla="*/ 409575 w 1095375"/>
              <a:gd name="connsiteY1" fmla="*/ 238125 h 5000625"/>
              <a:gd name="connsiteX2" fmla="*/ 342900 w 1095375"/>
              <a:gd name="connsiteY2" fmla="*/ 733425 h 5000625"/>
              <a:gd name="connsiteX3" fmla="*/ 266700 w 1095375"/>
              <a:gd name="connsiteY3" fmla="*/ 1095375 h 5000625"/>
              <a:gd name="connsiteX4" fmla="*/ 133350 w 1095375"/>
              <a:gd name="connsiteY4" fmla="*/ 1552575 h 5000625"/>
              <a:gd name="connsiteX5" fmla="*/ 38100 w 1095375"/>
              <a:gd name="connsiteY5" fmla="*/ 2057400 h 5000625"/>
              <a:gd name="connsiteX6" fmla="*/ 0 w 1095375"/>
              <a:gd name="connsiteY6" fmla="*/ 2695575 h 5000625"/>
              <a:gd name="connsiteX7" fmla="*/ 47625 w 1095375"/>
              <a:gd name="connsiteY7" fmla="*/ 3048000 h 5000625"/>
              <a:gd name="connsiteX8" fmla="*/ 200025 w 1095375"/>
              <a:gd name="connsiteY8" fmla="*/ 3686175 h 5000625"/>
              <a:gd name="connsiteX9" fmla="*/ 323850 w 1095375"/>
              <a:gd name="connsiteY9" fmla="*/ 4238625 h 5000625"/>
              <a:gd name="connsiteX10" fmla="*/ 400050 w 1095375"/>
              <a:gd name="connsiteY10" fmla="*/ 4791075 h 5000625"/>
              <a:gd name="connsiteX11" fmla="*/ 447675 w 1095375"/>
              <a:gd name="connsiteY11" fmla="*/ 4962525 h 5000625"/>
              <a:gd name="connsiteX12" fmla="*/ 552450 w 1095375"/>
              <a:gd name="connsiteY12" fmla="*/ 5000625 h 5000625"/>
              <a:gd name="connsiteX13" fmla="*/ 695325 w 1095375"/>
              <a:gd name="connsiteY13" fmla="*/ 4410075 h 5000625"/>
              <a:gd name="connsiteX14" fmla="*/ 904875 w 1095375"/>
              <a:gd name="connsiteY14" fmla="*/ 3514725 h 5000625"/>
              <a:gd name="connsiteX15" fmla="*/ 1066800 w 1095375"/>
              <a:gd name="connsiteY15" fmla="*/ 2581275 h 5000625"/>
              <a:gd name="connsiteX16" fmla="*/ 1076325 w 1095375"/>
              <a:gd name="connsiteY16" fmla="*/ 2114550 h 5000625"/>
              <a:gd name="connsiteX17" fmla="*/ 1019175 w 1095375"/>
              <a:gd name="connsiteY17" fmla="*/ 1895475 h 5000625"/>
              <a:gd name="connsiteX18" fmla="*/ 923925 w 1095375"/>
              <a:gd name="connsiteY18" fmla="*/ 1466850 h 5000625"/>
              <a:gd name="connsiteX19" fmla="*/ 819150 w 1095375"/>
              <a:gd name="connsiteY19" fmla="*/ 1000125 h 5000625"/>
              <a:gd name="connsiteX20" fmla="*/ 666750 w 1095375"/>
              <a:gd name="connsiteY20" fmla="*/ 428625 h 5000625"/>
              <a:gd name="connsiteX21" fmla="*/ 609600 w 1095375"/>
              <a:gd name="connsiteY21" fmla="*/ 95250 h 5000625"/>
              <a:gd name="connsiteX22" fmla="*/ 571500 w 1095375"/>
              <a:gd name="connsiteY22" fmla="*/ 19050 h 5000625"/>
              <a:gd name="connsiteX23" fmla="*/ 504825 w 1095375"/>
              <a:gd name="connsiteY23" fmla="*/ 0 h 500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5375" h="5000625">
                <a:moveTo>
                  <a:pt x="504825" y="0"/>
                </a:moveTo>
                <a:lnTo>
                  <a:pt x="409575" y="238125"/>
                </a:lnTo>
                <a:lnTo>
                  <a:pt x="342900" y="733425"/>
                </a:lnTo>
                <a:lnTo>
                  <a:pt x="266700" y="1095375"/>
                </a:lnTo>
                <a:lnTo>
                  <a:pt x="133350" y="1552575"/>
                </a:lnTo>
                <a:lnTo>
                  <a:pt x="38100" y="2057400"/>
                </a:lnTo>
                <a:lnTo>
                  <a:pt x="0" y="2695575"/>
                </a:lnTo>
                <a:lnTo>
                  <a:pt x="47625" y="3048000"/>
                </a:lnTo>
                <a:lnTo>
                  <a:pt x="200025" y="3686175"/>
                </a:lnTo>
                <a:lnTo>
                  <a:pt x="323850" y="4238625"/>
                </a:lnTo>
                <a:lnTo>
                  <a:pt x="400050" y="4791075"/>
                </a:lnTo>
                <a:lnTo>
                  <a:pt x="447675" y="4962525"/>
                </a:lnTo>
                <a:lnTo>
                  <a:pt x="552450" y="5000625"/>
                </a:lnTo>
                <a:lnTo>
                  <a:pt x="695325" y="4410075"/>
                </a:lnTo>
                <a:lnTo>
                  <a:pt x="904875" y="3514725"/>
                </a:lnTo>
                <a:cubicBezTo>
                  <a:pt x="966788" y="3209925"/>
                  <a:pt x="1038225" y="2814637"/>
                  <a:pt x="1066800" y="2581275"/>
                </a:cubicBezTo>
                <a:cubicBezTo>
                  <a:pt x="1095375" y="2347913"/>
                  <a:pt x="1084262" y="2228850"/>
                  <a:pt x="1076325" y="2114550"/>
                </a:cubicBezTo>
                <a:cubicBezTo>
                  <a:pt x="1068388" y="2000250"/>
                  <a:pt x="1044575" y="2003425"/>
                  <a:pt x="1019175" y="1895475"/>
                </a:cubicBezTo>
                <a:cubicBezTo>
                  <a:pt x="993775" y="1787525"/>
                  <a:pt x="957262" y="1616075"/>
                  <a:pt x="923925" y="1466850"/>
                </a:cubicBezTo>
                <a:lnTo>
                  <a:pt x="819150" y="1000125"/>
                </a:lnTo>
                <a:lnTo>
                  <a:pt x="666750" y="428625"/>
                </a:lnTo>
                <a:lnTo>
                  <a:pt x="609600" y="95250"/>
                </a:lnTo>
                <a:lnTo>
                  <a:pt x="571500" y="19050"/>
                </a:lnTo>
                <a:lnTo>
                  <a:pt x="504825" y="0"/>
                </a:lnTo>
                <a:close/>
              </a:path>
            </a:pathLst>
          </a:cu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Oval 8"/>
          <p:cNvSpPr/>
          <p:nvPr/>
        </p:nvSpPr>
        <p:spPr>
          <a:xfrm>
            <a:off x="6172200" y="2083305"/>
            <a:ext cx="609600" cy="1981200"/>
          </a:xfrm>
          <a:prstGeom prst="ellipse">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47463" name="Picture 7" descr="C:\Users\lvansandt\AppData\Local\Microsoft\Windows\Temporary Internet Files\Content.IE5\PX39OIDU\432px-DNA_simple.svg[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5154" y="2646242"/>
            <a:ext cx="386139" cy="914400"/>
          </a:xfrm>
          <a:prstGeom prst="rect">
            <a:avLst/>
          </a:prstGeom>
          <a:noFill/>
        </p:spPr>
      </p:pic>
      <p:sp>
        <p:nvSpPr>
          <p:cNvPr id="6" name="Down Arrow 5"/>
          <p:cNvSpPr/>
          <p:nvPr/>
        </p:nvSpPr>
        <p:spPr>
          <a:xfrm rot="13900391">
            <a:off x="6934050" y="2625512"/>
            <a:ext cx="457200" cy="990600"/>
          </a:xfrm>
          <a:prstGeom prst="downArrow">
            <a:avLst/>
          </a:prstGeom>
          <a:solidFill>
            <a:srgbClr val="FFD347"/>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14" name="Picture 3" descr="C:\Users\lvansandt\AppData\Local\Microsoft\Windows\Temporary Internet Files\Content.IE5\BLPQ5YVC\10788-illustration-of-a-cat-silhouette-pv[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06482" y="1530750"/>
            <a:ext cx="3073740" cy="2919732"/>
          </a:xfrm>
          <a:prstGeom prst="rect">
            <a:avLst/>
          </a:prstGeom>
          <a:noFill/>
        </p:spPr>
      </p:pic>
      <p:pic>
        <p:nvPicPr>
          <p:cNvPr id="18" name="Picture 4" descr="C:\Users\lvansandt\AppData\Local\Microsoft\Windows\Temporary Internet Files\Content.IE5\PX39OIDU\needle-38080_64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232245">
            <a:off x="2136289" y="3117090"/>
            <a:ext cx="947188" cy="473594"/>
          </a:xfrm>
          <a:prstGeom prst="rect">
            <a:avLst/>
          </a:prstGeom>
          <a:noFill/>
        </p:spPr>
      </p:pic>
      <p:pic>
        <p:nvPicPr>
          <p:cNvPr id="2" name="Picture 1"/>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44402" y="1530750"/>
            <a:ext cx="1577909" cy="1445130"/>
          </a:xfrm>
          <a:prstGeom prst="rect">
            <a:avLst/>
          </a:prstGeom>
        </p:spPr>
      </p:pic>
      <p:pic>
        <p:nvPicPr>
          <p:cNvPr id="13" name="Picture 7" descr="C:\Users\lvansandt\AppData\Local\Microsoft\Windows\Temporary Internet Files\Content.IE5\PX39OIDU\432px-DNA_simple.svg[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651215" y="2281573"/>
            <a:ext cx="386139" cy="914400"/>
          </a:xfrm>
          <a:prstGeom prst="rect">
            <a:avLst/>
          </a:prstGeom>
          <a:noFill/>
        </p:spPr>
      </p:pic>
      <p:pic>
        <p:nvPicPr>
          <p:cNvPr id="20" name="Picture 19"/>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84367" y="2058979"/>
            <a:ext cx="631362" cy="626229"/>
          </a:xfrm>
          <a:prstGeom prst="rect">
            <a:avLst/>
          </a:prstGeom>
        </p:spPr>
      </p:pic>
      <p:pic>
        <p:nvPicPr>
          <p:cNvPr id="21" name="Picture 20"/>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56076" y="2349651"/>
            <a:ext cx="631362" cy="626229"/>
          </a:xfrm>
          <a:prstGeom prst="rect">
            <a:avLst/>
          </a:prstGeom>
        </p:spPr>
      </p:pic>
      <p:pic>
        <p:nvPicPr>
          <p:cNvPr id="22" name="Picture 21"/>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78331" y="2731284"/>
            <a:ext cx="631362" cy="626229"/>
          </a:xfrm>
          <a:prstGeom prst="rect">
            <a:avLst/>
          </a:prstGeom>
        </p:spPr>
      </p:pic>
      <p:sp>
        <p:nvSpPr>
          <p:cNvPr id="17" name="TextBox 16"/>
          <p:cNvSpPr txBox="1"/>
          <p:nvPr/>
        </p:nvSpPr>
        <p:spPr>
          <a:xfrm>
            <a:off x="-39573" y="2892944"/>
            <a:ext cx="19936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Cat GnRH antibody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DNA</a:t>
            </a:r>
          </a:p>
        </p:txBody>
      </p:sp>
      <p:sp>
        <p:nvSpPr>
          <p:cNvPr id="24" name="TextBox 23"/>
          <p:cNvSpPr txBox="1"/>
          <p:nvPr/>
        </p:nvSpPr>
        <p:spPr>
          <a:xfrm>
            <a:off x="7075766" y="3418174"/>
            <a:ext cx="19936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Cat GnRH antibody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protein</a:t>
            </a:r>
          </a:p>
        </p:txBody>
      </p:sp>
      <p:sp>
        <p:nvSpPr>
          <p:cNvPr id="25" name="Rounded Rectangle 15">
            <a:extLst>
              <a:ext uri="{FF2B5EF4-FFF2-40B4-BE49-F238E27FC236}">
                <a16:creationId xmlns="" xmlns:a16="http://schemas.microsoft.com/office/drawing/2014/main" id="{DE79D938-6BE3-4894-9A3C-A5F2D27BE118}"/>
              </a:ext>
            </a:extLst>
          </p:cNvPr>
          <p:cNvSpPr/>
          <p:nvPr/>
        </p:nvSpPr>
        <p:spPr>
          <a:xfrm>
            <a:off x="628169" y="4993716"/>
            <a:ext cx="3963428" cy="1035848"/>
          </a:xfrm>
          <a:prstGeom prst="roundRect">
            <a:avLst/>
          </a:prstGeom>
          <a:solidFill>
            <a:schemeClr val="bg1"/>
          </a:solidFill>
          <a:ln w="1270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1"/>
                </a:solidFill>
              </a:rPr>
              <a:t>Adeno-associated virus (AAV) vector</a:t>
            </a:r>
            <a:endParaRPr lang="en-US" dirty="0">
              <a:solidFill>
                <a:schemeClr val="accent1"/>
              </a:solidFill>
            </a:endParaRPr>
          </a:p>
        </p:txBody>
      </p:sp>
    </p:spTree>
    <p:custDataLst>
      <p:tags r:id="rId1"/>
    </p:custDataLst>
    <p:extLst>
      <p:ext uri="{BB962C8B-B14F-4D97-AF65-F5344CB8AC3E}">
        <p14:creationId xmlns:p14="http://schemas.microsoft.com/office/powerpoint/2010/main" val="53722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74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3.33333E-6 3.7037E-6 L 0.08855 0.00301 " pathEditMode="relative" rAng="0" ptsTypes="AA">
                                      <p:cBhvr>
                                        <p:cTn id="39" dur="2000" fill="hold"/>
                                        <p:tgtEl>
                                          <p:spTgt spid="147463"/>
                                        </p:tgtEl>
                                        <p:attrNameLst>
                                          <p:attrName>ppt_x</p:attrName>
                                          <p:attrName>ppt_y</p:attrName>
                                        </p:attrNameLst>
                                      </p:cBhvr>
                                      <p:rCtr x="4427" y="139"/>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7"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3681" t="20102"/>
          <a:stretch/>
        </p:blipFill>
        <p:spPr>
          <a:xfrm>
            <a:off x="6406134" y="3335745"/>
            <a:ext cx="2449544" cy="1719923"/>
          </a:xfrm>
          <a:prstGeom prst="rect">
            <a:avLst/>
          </a:prstGeom>
        </p:spPr>
      </p:pic>
      <p:sp>
        <p:nvSpPr>
          <p:cNvPr id="2" name="Title 1">
            <a:extLst>
              <a:ext uri="{FF2B5EF4-FFF2-40B4-BE49-F238E27FC236}">
                <a16:creationId xmlns="" xmlns:a16="http://schemas.microsoft.com/office/drawing/2014/main" id="{FA7E506A-95FB-4AC9-9E2E-C3688FBFC19A}"/>
              </a:ext>
            </a:extLst>
          </p:cNvPr>
          <p:cNvSpPr>
            <a:spLocks noGrp="1"/>
          </p:cNvSpPr>
          <p:nvPr>
            <p:ph type="title"/>
          </p:nvPr>
        </p:nvSpPr>
        <p:spPr/>
        <p:txBody>
          <a:bodyPr/>
          <a:lstStyle/>
          <a:p>
            <a:r>
              <a:rPr lang="en-US" dirty="0"/>
              <a:t>Vectored contraception</a:t>
            </a:r>
          </a:p>
        </p:txBody>
      </p:sp>
      <p:sp>
        <p:nvSpPr>
          <p:cNvPr id="3" name="Content Placeholder 2">
            <a:extLst>
              <a:ext uri="{FF2B5EF4-FFF2-40B4-BE49-F238E27FC236}">
                <a16:creationId xmlns="" xmlns:a16="http://schemas.microsoft.com/office/drawing/2014/main" id="{40874DCF-62F8-4793-B644-0C810D327C5E}"/>
              </a:ext>
            </a:extLst>
          </p:cNvPr>
          <p:cNvSpPr>
            <a:spLocks noGrp="1"/>
          </p:cNvSpPr>
          <p:nvPr>
            <p:ph sz="quarter" idx="1"/>
          </p:nvPr>
        </p:nvSpPr>
        <p:spPr/>
        <p:txBody>
          <a:bodyPr/>
          <a:lstStyle/>
          <a:p>
            <a:r>
              <a:rPr lang="en-US" dirty="0"/>
              <a:t>Determined sequence of anti-GnRH monoclonal antibody </a:t>
            </a:r>
            <a:r>
              <a:rPr lang="en-US" b="1" dirty="0"/>
              <a:t>SMI41</a:t>
            </a:r>
          </a:p>
          <a:p>
            <a:r>
              <a:rPr lang="en-US" dirty="0"/>
              <a:t>Introduced into an AAV2/8 vector</a:t>
            </a:r>
          </a:p>
        </p:txBody>
      </p:sp>
      <p:pic>
        <p:nvPicPr>
          <p:cNvPr id="5" name="Picture 4">
            <a:extLst>
              <a:ext uri="{FF2B5EF4-FFF2-40B4-BE49-F238E27FC236}">
                <a16:creationId xmlns="" xmlns:a16="http://schemas.microsoft.com/office/drawing/2014/main" id="{E91FC5AE-9D03-45DA-8E56-B2C0E0A77A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0358" y="3156504"/>
            <a:ext cx="3724984" cy="2485031"/>
          </a:xfrm>
          <a:prstGeom prst="rect">
            <a:avLst/>
          </a:prstGeom>
        </p:spPr>
      </p:pic>
      <p:pic>
        <p:nvPicPr>
          <p:cNvPr id="6" name="Picture 5">
            <a:extLst>
              <a:ext uri="{FF2B5EF4-FFF2-40B4-BE49-F238E27FC236}">
                <a16:creationId xmlns="" xmlns:a16="http://schemas.microsoft.com/office/drawing/2014/main" id="{E24B82ED-58FC-49E1-9A82-1FCDD123F4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8463" r="2018"/>
          <a:stretch/>
        </p:blipFill>
        <p:spPr>
          <a:xfrm>
            <a:off x="2167848" y="3267736"/>
            <a:ext cx="3687494" cy="2373799"/>
          </a:xfrm>
          <a:prstGeom prst="rect">
            <a:avLst/>
          </a:prstGeom>
        </p:spPr>
      </p:pic>
      <p:sp>
        <p:nvSpPr>
          <p:cNvPr id="9" name="Rectangle 8"/>
          <p:cNvSpPr/>
          <p:nvPr/>
        </p:nvSpPr>
        <p:spPr>
          <a:xfrm>
            <a:off x="1" y="228600"/>
            <a:ext cx="9144000" cy="66294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12648" y="2443163"/>
            <a:ext cx="7974140" cy="2428875"/>
            <a:chOff x="612648" y="2443163"/>
            <a:chExt cx="7974140" cy="2428875"/>
          </a:xfrm>
        </p:grpSpPr>
        <p:sp>
          <p:nvSpPr>
            <p:cNvPr id="4" name="Rectangle 3"/>
            <p:cNvSpPr/>
            <p:nvPr/>
          </p:nvSpPr>
          <p:spPr>
            <a:xfrm>
              <a:off x="612648" y="2443163"/>
              <a:ext cx="7974140" cy="242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7836" y="2542894"/>
              <a:ext cx="7243763" cy="1961884"/>
            </a:xfrm>
            <a:prstGeom prst="rect">
              <a:avLst/>
            </a:prstGeom>
            <a:noFill/>
          </p:spPr>
          <p:txBody>
            <a:bodyPr wrap="square" rtlCol="0">
              <a:spAutoFit/>
            </a:bodyPr>
            <a:lstStyle/>
            <a:p>
              <a:pPr algn="just">
                <a:lnSpc>
                  <a:spcPct val="150000"/>
                </a:lnSpc>
              </a:pPr>
              <a:r>
                <a:rPr lang="en-US" sz="2800" dirty="0"/>
                <a:t>OBJECTIVE: To determine if AAV2/8 vectored expression of SMI41 could induce long-term infertility in the domestic cat (</a:t>
              </a:r>
              <a:r>
                <a:rPr lang="en-US" sz="2800" i="1" dirty="0" err="1"/>
                <a:t>Felis</a:t>
              </a:r>
              <a:r>
                <a:rPr lang="en-US" sz="2800" i="1" dirty="0"/>
                <a:t> </a:t>
              </a:r>
              <a:r>
                <a:rPr lang="en-US" sz="2800" i="1" dirty="0" err="1"/>
                <a:t>silvestris</a:t>
              </a:r>
              <a:r>
                <a:rPr lang="en-US" sz="2800" i="1" dirty="0"/>
                <a:t> </a:t>
              </a:r>
              <a:r>
                <a:rPr lang="en-US" sz="2800" i="1" dirty="0" err="1"/>
                <a:t>catus</a:t>
              </a:r>
              <a:r>
                <a:rPr lang="en-US" sz="2800" dirty="0"/>
                <a:t>)</a:t>
              </a:r>
            </a:p>
          </p:txBody>
        </p:sp>
      </p:grpSp>
    </p:spTree>
    <p:extLst>
      <p:ext uri="{BB962C8B-B14F-4D97-AF65-F5344CB8AC3E}">
        <p14:creationId xmlns:p14="http://schemas.microsoft.com/office/powerpoint/2010/main" val="2069003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http://svejer.com/pic12/sitting-cat-silhouette.png"/>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644809" y="1991141"/>
            <a:ext cx="1285843" cy="1154867"/>
          </a:xfrm>
          <a:prstGeom prst="rect">
            <a:avLst/>
          </a:prstGeom>
          <a:noFill/>
          <a:ln>
            <a:noFill/>
          </a:ln>
        </p:spPr>
      </p:pic>
      <p:sp>
        <p:nvSpPr>
          <p:cNvPr id="35" name="TextBox 34"/>
          <p:cNvSpPr txBox="1"/>
          <p:nvPr/>
        </p:nvSpPr>
        <p:spPr>
          <a:xfrm>
            <a:off x="4644809" y="3146008"/>
            <a:ext cx="1181057" cy="369332"/>
          </a:xfrm>
          <a:prstGeom prst="rect">
            <a:avLst/>
          </a:prstGeom>
          <a:noFill/>
        </p:spPr>
        <p:txBody>
          <a:bodyPr wrap="square" rtlCol="0">
            <a:spAutoFit/>
          </a:bodyPr>
          <a:lstStyle/>
          <a:p>
            <a:pPr algn="ctr"/>
            <a:r>
              <a:rPr lang="en-US" sz="1800" dirty="0">
                <a:solidFill>
                  <a:schemeClr val="accent6">
                    <a:lumMod val="75000"/>
                  </a:schemeClr>
                </a:solidFill>
                <a:latin typeface="Century" pitchFamily="18" charset="0"/>
              </a:rPr>
              <a:t>(n = 3)</a:t>
            </a:r>
          </a:p>
        </p:txBody>
      </p:sp>
      <p:cxnSp>
        <p:nvCxnSpPr>
          <p:cNvPr id="18" name="Straight Connector 17"/>
          <p:cNvCxnSpPr>
            <a:stCxn id="4" idx="6"/>
          </p:cNvCxnSpPr>
          <p:nvPr/>
        </p:nvCxnSpPr>
        <p:spPr>
          <a:xfrm>
            <a:off x="3442344" y="3821852"/>
            <a:ext cx="50872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Study design</a:t>
            </a:r>
          </a:p>
        </p:txBody>
      </p:sp>
      <p:pic>
        <p:nvPicPr>
          <p:cNvPr id="6" name="Picture 4" descr="http://svejer.com/pic12/sitting-cat-silhouette.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905165" y="1995984"/>
            <a:ext cx="1285843" cy="1154867"/>
          </a:xfrm>
          <a:prstGeom prst="rect">
            <a:avLst/>
          </a:prstGeom>
          <a:noFill/>
          <a:ln>
            <a:noFill/>
          </a:ln>
        </p:spPr>
      </p:pic>
      <p:sp>
        <p:nvSpPr>
          <p:cNvPr id="8" name="Rectangle 7"/>
          <p:cNvSpPr/>
          <p:nvPr/>
        </p:nvSpPr>
        <p:spPr>
          <a:xfrm>
            <a:off x="1474470" y="4429122"/>
            <a:ext cx="164592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a:t>
            </a:r>
            <a:r>
              <a:rPr lang="en-US" dirty="0" err="1"/>
              <a:t>Tx</a:t>
            </a:r>
            <a:r>
              <a:rPr lang="en-US" dirty="0"/>
              <a:t> (4 </a:t>
            </a:r>
            <a:r>
              <a:rPr lang="en-US" dirty="0" err="1"/>
              <a:t>mo</a:t>
            </a:r>
            <a:r>
              <a:rPr lang="en-US" dirty="0"/>
              <a:t>)</a:t>
            </a:r>
          </a:p>
        </p:txBody>
      </p:sp>
      <p:sp>
        <p:nvSpPr>
          <p:cNvPr id="9" name="TextBox 8"/>
          <p:cNvSpPr txBox="1"/>
          <p:nvPr/>
        </p:nvSpPr>
        <p:spPr>
          <a:xfrm>
            <a:off x="2905165" y="3150851"/>
            <a:ext cx="1181057" cy="369332"/>
          </a:xfrm>
          <a:prstGeom prst="rect">
            <a:avLst/>
          </a:prstGeom>
          <a:noFill/>
        </p:spPr>
        <p:txBody>
          <a:bodyPr wrap="square" rtlCol="0">
            <a:spAutoFit/>
          </a:bodyPr>
          <a:lstStyle/>
          <a:p>
            <a:pPr algn="ctr"/>
            <a:r>
              <a:rPr lang="en-US" sz="1800" dirty="0">
                <a:solidFill>
                  <a:schemeClr val="tx2"/>
                </a:solidFill>
                <a:latin typeface="Century" pitchFamily="18" charset="0"/>
              </a:rPr>
              <a:t>(n = 3)</a:t>
            </a:r>
          </a:p>
        </p:txBody>
      </p:sp>
      <p:sp>
        <p:nvSpPr>
          <p:cNvPr id="10" name="TextBox 9"/>
          <p:cNvSpPr txBox="1"/>
          <p:nvPr/>
        </p:nvSpPr>
        <p:spPr>
          <a:xfrm>
            <a:off x="2749109" y="1565945"/>
            <a:ext cx="2638414" cy="369332"/>
          </a:xfrm>
          <a:prstGeom prst="rect">
            <a:avLst/>
          </a:prstGeom>
          <a:noFill/>
        </p:spPr>
        <p:txBody>
          <a:bodyPr wrap="square" rtlCol="0">
            <a:spAutoFit/>
          </a:bodyPr>
          <a:lstStyle/>
          <a:p>
            <a:r>
              <a:rPr lang="en-US" dirty="0">
                <a:solidFill>
                  <a:srgbClr val="3FEE32"/>
                </a:solidFill>
                <a:latin typeface="Century" pitchFamily="18" charset="0"/>
              </a:rPr>
              <a:t>3.4x10</a:t>
            </a:r>
            <a:r>
              <a:rPr lang="en-US" baseline="30000" dirty="0">
                <a:solidFill>
                  <a:srgbClr val="3FEE32"/>
                </a:solidFill>
                <a:latin typeface="Century" pitchFamily="18" charset="0"/>
              </a:rPr>
              <a:t>13</a:t>
            </a:r>
            <a:r>
              <a:rPr lang="en-US" dirty="0">
                <a:solidFill>
                  <a:srgbClr val="3FEE32"/>
                </a:solidFill>
                <a:latin typeface="Century" pitchFamily="18" charset="0"/>
              </a:rPr>
              <a:t> viral particles </a:t>
            </a:r>
            <a:endParaRPr lang="en-US" sz="1800" dirty="0">
              <a:solidFill>
                <a:srgbClr val="3FEE32"/>
              </a:solidFill>
              <a:latin typeface="Century" pitchFamily="18" charset="0"/>
            </a:endParaRPr>
          </a:p>
        </p:txBody>
      </p:sp>
      <p:sp>
        <p:nvSpPr>
          <p:cNvPr id="11" name="Rectangle 10"/>
          <p:cNvSpPr/>
          <p:nvPr/>
        </p:nvSpPr>
        <p:spPr>
          <a:xfrm>
            <a:off x="3157538" y="4429122"/>
            <a:ext cx="192024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r>
              <a:rPr lang="en-US" dirty="0"/>
              <a:t> (Days 7 – 30)</a:t>
            </a:r>
          </a:p>
        </p:txBody>
      </p:sp>
      <p:sp>
        <p:nvSpPr>
          <p:cNvPr id="12" name="Rectangle 11"/>
          <p:cNvSpPr/>
          <p:nvPr/>
        </p:nvSpPr>
        <p:spPr>
          <a:xfrm>
            <a:off x="5114926" y="4429122"/>
            <a:ext cx="3566160" cy="342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a:t>
            </a:r>
            <a:r>
              <a:rPr lang="en-US" dirty="0" err="1"/>
              <a:t>Tx</a:t>
            </a:r>
            <a:r>
              <a:rPr lang="en-US" dirty="0"/>
              <a:t> (Months 1-6)</a:t>
            </a:r>
          </a:p>
        </p:txBody>
      </p:sp>
      <p:pic>
        <p:nvPicPr>
          <p:cNvPr id="3" name="Picture 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0789" y="4377430"/>
            <a:ext cx="1186533" cy="707231"/>
          </a:xfrm>
          <a:prstGeom prst="rect">
            <a:avLst/>
          </a:prstGeom>
        </p:spPr>
      </p:pic>
      <p:sp>
        <p:nvSpPr>
          <p:cNvPr id="4" name="Oval 3"/>
          <p:cNvSpPr>
            <a:spLocks/>
          </p:cNvSpPr>
          <p:nvPr/>
        </p:nvSpPr>
        <p:spPr>
          <a:xfrm>
            <a:off x="3168024" y="3684692"/>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D</a:t>
            </a:r>
          </a:p>
        </p:txBody>
      </p:sp>
      <p:sp>
        <p:nvSpPr>
          <p:cNvPr id="19" name="Oval 18"/>
          <p:cNvSpPr>
            <a:spLocks/>
          </p:cNvSpPr>
          <p:nvPr/>
        </p:nvSpPr>
        <p:spPr>
          <a:xfrm>
            <a:off x="5236079" y="3684692"/>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25" name="Oval 24"/>
          <p:cNvSpPr>
            <a:spLocks/>
          </p:cNvSpPr>
          <p:nvPr/>
        </p:nvSpPr>
        <p:spPr>
          <a:xfrm>
            <a:off x="5860689" y="3686226"/>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26" name="Oval 25"/>
          <p:cNvSpPr>
            <a:spLocks/>
          </p:cNvSpPr>
          <p:nvPr/>
        </p:nvSpPr>
        <p:spPr>
          <a:xfrm>
            <a:off x="6485299" y="3700437"/>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27" name="Oval 26"/>
          <p:cNvSpPr>
            <a:spLocks/>
          </p:cNvSpPr>
          <p:nvPr/>
        </p:nvSpPr>
        <p:spPr>
          <a:xfrm>
            <a:off x="7109909" y="3703275"/>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28" name="Oval 27"/>
          <p:cNvSpPr>
            <a:spLocks/>
          </p:cNvSpPr>
          <p:nvPr/>
        </p:nvSpPr>
        <p:spPr>
          <a:xfrm>
            <a:off x="7734519" y="3700437"/>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29" name="Oval 28"/>
          <p:cNvSpPr>
            <a:spLocks/>
          </p:cNvSpPr>
          <p:nvPr/>
        </p:nvSpPr>
        <p:spPr>
          <a:xfrm>
            <a:off x="3857376" y="3684692"/>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a:t>
            </a:r>
          </a:p>
        </p:txBody>
      </p:sp>
      <p:sp>
        <p:nvSpPr>
          <p:cNvPr id="30" name="Oval 29"/>
          <p:cNvSpPr>
            <a:spLocks/>
          </p:cNvSpPr>
          <p:nvPr/>
        </p:nvSpPr>
        <p:spPr>
          <a:xfrm>
            <a:off x="8359130" y="3684692"/>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
            </a:r>
          </a:p>
        </p:txBody>
      </p:sp>
      <p:sp>
        <p:nvSpPr>
          <p:cNvPr id="31" name="Oval 30"/>
          <p:cNvSpPr>
            <a:spLocks/>
          </p:cNvSpPr>
          <p:nvPr/>
        </p:nvSpPr>
        <p:spPr>
          <a:xfrm>
            <a:off x="4546728" y="3670195"/>
            <a:ext cx="274320" cy="27432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a:t>
            </a:r>
          </a:p>
        </p:txBody>
      </p:sp>
      <p:pic>
        <p:nvPicPr>
          <p:cNvPr id="33" name="Picture 32"/>
          <p:cNvPicPr>
            <a:picLocks noChangeAspect="1"/>
          </p:cNvPicPr>
          <p:nvPr/>
        </p:nvPicPr>
        <p:blipFill>
          <a:blip r:embed="rId5"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77443" y="3494240"/>
            <a:ext cx="631362" cy="626229"/>
          </a:xfrm>
          <a:prstGeom prst="rect">
            <a:avLst/>
          </a:prstGeom>
        </p:spPr>
      </p:pic>
      <p:pic>
        <p:nvPicPr>
          <p:cNvPr id="22" name="Picture 4" descr="C:\Users\lvansandt\AppData\Local\Microsoft\Windows\Temporary Internet Files\Content.IE5\PX39OIDU\needle-38080_64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8414293">
            <a:off x="3550843" y="2344028"/>
            <a:ext cx="947188" cy="473594"/>
          </a:xfrm>
          <a:prstGeom prst="rect">
            <a:avLst/>
          </a:prstGeom>
          <a:noFill/>
        </p:spPr>
      </p:pic>
      <p:grpSp>
        <p:nvGrpSpPr>
          <p:cNvPr id="5" name="Group 4"/>
          <p:cNvGrpSpPr/>
          <p:nvPr/>
        </p:nvGrpSpPr>
        <p:grpSpPr>
          <a:xfrm>
            <a:off x="4214703" y="1166731"/>
            <a:ext cx="4778245" cy="1512273"/>
            <a:chOff x="4191544" y="930890"/>
            <a:chExt cx="4778245" cy="1512273"/>
          </a:xfrm>
        </p:grpSpPr>
        <p:sp>
          <p:nvSpPr>
            <p:cNvPr id="24" name="Rectangle 23"/>
            <p:cNvSpPr/>
            <p:nvPr/>
          </p:nvSpPr>
          <p:spPr>
            <a:xfrm>
              <a:off x="4191544" y="930890"/>
              <a:ext cx="4778245" cy="1512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4377505" y="1101858"/>
              <a:ext cx="4215587" cy="1200329"/>
            </a:xfrm>
            <a:prstGeom prst="rect">
              <a:avLst/>
            </a:prstGeom>
            <a:noFill/>
          </p:spPr>
          <p:txBody>
            <a:bodyPr wrap="square" rtlCol="0">
              <a:spAutoFit/>
            </a:bodyPr>
            <a:lstStyle/>
            <a:p>
              <a:pPr algn="just"/>
              <a:r>
                <a:rPr lang="en-US" sz="2400" dirty="0"/>
                <a:t>No injection site reactions, adverse events, or off-target effects observed</a:t>
              </a:r>
            </a:p>
          </p:txBody>
        </p:sp>
      </p:grpSp>
    </p:spTree>
    <p:extLst>
      <p:ext uri="{BB962C8B-B14F-4D97-AF65-F5344CB8AC3E}">
        <p14:creationId xmlns:p14="http://schemas.microsoft.com/office/powerpoint/2010/main" val="100239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animBg="1"/>
      <p:bldP spid="10" grpId="0"/>
      <p:bldP spid="11" grpId="0" animBg="1"/>
      <p:bldP spid="12" grpId="0" animBg="1"/>
      <p:bldP spid="4" grpId="0" animBg="1"/>
      <p:bldP spid="19" grpId="0" animBg="1"/>
      <p:bldP spid="25" grpId="0" animBg="1"/>
      <p:bldP spid="26" grpId="0" animBg="1"/>
      <p:bldP spid="27" grpId="0" animBg="1"/>
      <p:bldP spid="28" grpId="0" animBg="1"/>
      <p:bldP spid="29"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7|11.1|12.7|9.8|23.7"/>
</p:tagLst>
</file>

<file path=ppt/tags/tag2.xml><?xml version="1.0" encoding="utf-8"?>
<p:tagLst xmlns:a="http://schemas.openxmlformats.org/drawingml/2006/main" xmlns:r="http://schemas.openxmlformats.org/officeDocument/2006/relationships" xmlns:p="http://schemas.openxmlformats.org/presentationml/2006/main">
  <p:tag name="TIMING" val="|6.8"/>
</p:tagLst>
</file>

<file path=ppt/tags/tag3.xml><?xml version="1.0" encoding="utf-8"?>
<p:tagLst xmlns:a="http://schemas.openxmlformats.org/drawingml/2006/main" xmlns:r="http://schemas.openxmlformats.org/officeDocument/2006/relationships" xmlns:p="http://schemas.openxmlformats.org/presentationml/2006/main">
  <p:tag name="TIMING" val="|1.9|7.8|2.9|5|2.9|11.4|5.3|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helv">
      <a:majorFont>
        <a:latin typeface="Helvetica"/>
        <a:ea typeface=""/>
        <a:cs typeface=""/>
      </a:majorFont>
      <a:minorFont>
        <a:latin typeface="Helvetic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helv">
      <a:majorFont>
        <a:latin typeface="Helvetica"/>
        <a:ea typeface=""/>
        <a:cs typeface=""/>
      </a:majorFont>
      <a:minorFont>
        <a:latin typeface="Helvetic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Wed AM - Consv Research I - Lindsey Vansandt</Template>
  <TotalTime>4780</TotalTime>
  <Words>1089</Words>
  <Application>Microsoft Macintosh PowerPoint</Application>
  <PresentationFormat>On-screen Show (4:3)</PresentationFormat>
  <Paragraphs>119</Paragraphs>
  <Slides>24</Slides>
  <Notes>12</Notes>
  <HiddenSlides>4</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Median</vt:lpstr>
      <vt:lpstr>Office Theme</vt:lpstr>
      <vt:lpstr>1_Median</vt:lpstr>
      <vt:lpstr>2_Median</vt:lpstr>
      <vt:lpstr>3_Median</vt:lpstr>
      <vt:lpstr>4_Median</vt:lpstr>
      <vt:lpstr>PowerPoint Presentation</vt:lpstr>
      <vt:lpstr>Non-surgical sterilization of domestic cats</vt:lpstr>
      <vt:lpstr>Gonadotropin Releasing Hormone (GnRH) </vt:lpstr>
      <vt:lpstr>Gonadotropin Releasing Hormone (GnRH) </vt:lpstr>
      <vt:lpstr>PowerPoint Presentation</vt:lpstr>
      <vt:lpstr>PowerPoint Presentation</vt:lpstr>
      <vt:lpstr>PowerPoint Presentation</vt:lpstr>
      <vt:lpstr>Vectored contraception</vt:lpstr>
      <vt:lpstr>Study design</vt:lpstr>
      <vt:lpstr>SMI41 antibody production</vt:lpstr>
      <vt:lpstr>Hormone profiles</vt:lpstr>
      <vt:lpstr>Hormone profiles</vt:lpstr>
      <vt:lpstr>Hormone profiles</vt:lpstr>
      <vt:lpstr>Hormone profiles</vt:lpstr>
      <vt:lpstr>Anti-SMI41 antibody production</vt:lpstr>
      <vt:lpstr>Conclusions</vt:lpstr>
      <vt:lpstr>Acknowledgements</vt:lpstr>
      <vt:lpstr>PowerPoint Presentation</vt:lpstr>
      <vt:lpstr>QUESTIONS?</vt:lpstr>
      <vt:lpstr>QUESTIONS?</vt:lpstr>
      <vt:lpstr>Adeno-associated virus</vt:lpstr>
      <vt:lpstr>AAV vector</vt:lpstr>
      <vt:lpstr>AAV vector</vt:lpstr>
      <vt:lpstr>AAV vector safety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Cavin</dc:creator>
  <cp:lastModifiedBy>Valerie Benka</cp:lastModifiedBy>
  <cp:revision>175</cp:revision>
  <dcterms:created xsi:type="dcterms:W3CDTF">2016-02-14T20:53:17Z</dcterms:created>
  <dcterms:modified xsi:type="dcterms:W3CDTF">2018-07-21T21:51:15Z</dcterms:modified>
</cp:coreProperties>
</file>